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Robot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37B646-77B8-43FB-A8AF-B561793FC2F9}">
  <a:tblStyle styleId="{4837B646-77B8-43FB-A8AF-B561793FC2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regular.fntdata"/><Relationship Id="rId50" Type="http://schemas.openxmlformats.org/officeDocument/2006/relationships/slide" Target="slides/slide45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e9adb2a0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e9adb2a0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e8f26dd28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e8f26dd28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e9adb2a02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e9adb2a02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e8f26dd28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e8f26dd28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e9adb2a02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e9adb2a02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eb1b9170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eb1b9170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3bf8f1c0b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3bf8f1c0b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e8f26dd28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e8f26dd28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e8f26dd28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e8f26dd28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8a89638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8a89638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e8f26dd28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e8f26dd2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e8a89638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3e8a89638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bf8f1c0b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3bf8f1c0b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e9adb2a02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3e9adb2a02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e9adb2a02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e9adb2a02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e9adb2a02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3e9adb2a02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74HC14-es “hiszterézises inverter” áramkör, két állapot között  fog váltakozni, a kondenzátort töltögeti az ellenálláson keresztül, és ahogy elér egy bizonyos feszültséget, átvált a másik irányba.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sebességet a kondenzátor és ellenállás együtt határozzák meg, ezért lett állítható az ellenállás.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Egy 74HC14-ben 6 db ilyen inverter van, egyszerűbb volt mindet felhasználni. 2 külön oszcillátor készül, a kettő között kapcsolóval lehet váltani.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Szkóp ábrát megmutatni!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e9adb2a02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e9adb2a02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Y1 egy 4MHz-re hangolt kvrackristály. Az inverternek bekötött logikai kapu ezen keresztül van visszakötve önmagába, így ezen a frekvencián fog rezegni, U1B (az egy tokban levő második kapu) csak buffereli ezt.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(C1, C2, R1 hogy minek van, abba most ne menjünk bele, bonyolult).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Szkóp ábrát megmutatni!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ba54cfb2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ba54cfb2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Úgynevezett “fázistolós oszcillátor” (phase shift oscillator), Q1 erősítő, C6-C7-C8 és R3-RV3-R4-en keresztül van visszacsaolva. Az RC tagokon kb. 60</a:t>
            </a:r>
            <a:r>
              <a:rPr lang="en"/>
              <a:t>° fáziskésés történik, összesen 180°, az erősítő megint 180°, így jön ki Barkhausen. A pontos freki valamelyest hangolható RV3-al, de amúgy ez nem egy annyira jó áramkör, és elviselne egy követő erősítőt is.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bf8f1c0b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3bf8f1c0b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eb1b9170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3eb1b9170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eb1b9170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eb1b9170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f2599d40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f2599d40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bf8f1c0b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bf8f1c0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3eb1b9170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3eb1b9170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ide jönne pár matlab ábra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eb1b9170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3eb1b9170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ide jönne pár matlab ábra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ba54cfb2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3ba54cfb2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Itt pár matlab grafikon és igazságtábla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eb1b9170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3eb1b9170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bf8f1c0b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3bf8f1c0b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e8f26dd28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3e8f26dd28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3eb1b9170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3eb1b9170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3ba54cfb2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3ba54cfb2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74HC14-es “hiszterézises inverter” áramkör, két állapot között  fog váltakozni, a kondenzátort töltögeti az ellenálláson keresztül, és ahogy elér egy bizonyos feszültséget, átvált a másik irányba.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sebességet a kondenzátor és ellenállás együtt határozzák meg, ezért lett állítható az ellenállás.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Egy 74HC14-ben 6 db ilyen inverter van, egyszerűbb volt mindet felhasználni. 2 külön oszcillátor készül, a kettő között kapcsolóval lehet váltani.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Szkóp ábrát megmutatni!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3ba54cfb2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3ba54cfb2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Y1 egy 4MHz-re hangolt kvrackristály. Az inverternek bekötött logikai kapu ezen keresztül van visszakötve önmagába, így ezen a frekvencián fog rezegni, U1B (az egy tokban levő második kapu) csak buffereli ezt.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(C1, C2, R1 hogy minek van, abba most ne menjünk bele, bonyolult).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Szkóp ábrát megmutatni!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e8a8963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3e8a8963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3ba54cfb2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3ba54cfb2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Colpitts oszcillátor, Y2 mint rezgőkör, amelyet C10-C11 osztón keresztül hajtunk. Q3 leválaszt. C12-13 kicsit segíthetnek, de most nincsenek bekötve.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ca1913bb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3ca1913bb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ide jönne pár matlab ábra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3ba54cfb2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3ba54cfb2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ide jönne pár matlab ábra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ba54cfb2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3ba54cfb2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analóg szorzást tényleg jól megcsini nem triviális, közelíteni sokkal egyszerűbb. Meg lehet, de kompromisszumokkal - jelen esetben kis jelszintek mellett. Elterjedt megoldás a Gilbert-cella, amely összeszorozza a két jelet. Kapható készen, pl. SA612 vagy MC1496-os IC-k. A kapcsolási rajza elég ilyesztő, amit érdemes megfigyelni, hogy 6-7 között van egy tranzisztor, ami egy helyi oszcillátort alkothat, így az SA612-vel egy oszcillátort meg lehet spórolni (MC1496-al sajnos nem, de cserébe az olcsóbb mostanában). A másik, hogy erősen szimmetrikus a szerkezet, ha szimmetrikusan is használjuk akkor nagyon jó lesz nekünk, egyik oszcillátorunk sem fog átszivárogni rajta, ami amúgy elő szokott fordulni.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Aki ezt az izét meg tudja jegyezni, annak remélhetőleg lesz elég esze hogy ne tegye.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ba54cfb2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3ba54cfb2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 egy 2x4 állású digitálisan vezérelt kapcsoló, A és B választják ki 2 biten hogy hová legyenek kapcsolva a kapcsolók. Most csak X-nek a 0 és 1 állását használjuk, de van egy nagyon ügyes másik keverő, ami mind a 4-et használja, és így egyszerre 2 keverést végez.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órajel választható egyik kapcsolóval, a másikkal választhatunk hogy -1 és +1-el szorozzunk vagy 0-val és 1-el, így BPSK-t vagy OOK-t kapunk.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3ba54cfb2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3ba54cfb2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Nem nagyon das ist was, mindkettőt megcsináljk és válaszható.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U1D bufferel, oka a kimeneti opcionális szűrő leválasztása, mert ha az vicces áramokat húz akkor a jelalak torzul mint a fene, ezt jól meg lehet figyelni.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e8a89638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e8a89638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e8f26dd28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3e8f26dd28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e8a89638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e8a89638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bf8f1c0b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3bf8f1c0b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bf8f1c0b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bf8f1c0b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oszcillátorok &amp; keverők demópanel több különböző oszcillátort és keverőt tartalmaz, így ezek alapjai jól bemutathatók.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Oszcillátorok: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2/10 kHz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négyszögjel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“szinusz”jel (erősen torz)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Keverők: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 kHz szinusz * 4 MHz szinusz SA612 Gilbert-cellával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szinusz * (2/10/4 MHz négyszög) CD4052 analóg kapcsolóval, BPSK és OOK konfigurációval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4 MHz négyszög * 2/10 kHz négyszög NAND és XOR kapuval (OOK/BPSK)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CD4052-es keverő BPSK módjához a 4 MHz szinuszos jelből egy fázishasító segédáramkör állít elő pozitív és negatív irányút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négyszögjeles keverők kimenete bufferelve ki van vezetve egy SMA csatlakozóra, így bemutatható rajta egy szűrés is.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7.jpg"/><Relationship Id="rId5" Type="http://schemas.openxmlformats.org/officeDocument/2006/relationships/image" Target="../media/image27.jpg"/><Relationship Id="rId6" Type="http://schemas.openxmlformats.org/officeDocument/2006/relationships/image" Target="../media/image32.jpg"/><Relationship Id="rId7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39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38.jpg"/><Relationship Id="rId5" Type="http://schemas.openxmlformats.org/officeDocument/2006/relationships/image" Target="../media/image53.jpg"/><Relationship Id="rId6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Relationship Id="rId4" Type="http://schemas.openxmlformats.org/officeDocument/2006/relationships/image" Target="../media/image6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hyperlink" Target="https://wiki.ham.hu/index.php/R%C3%A1di%C3%B3vev%C5%91_logikai_fel%C3%A9p%C3%ADt%C3%A9se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791050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Hogyan működnek a rádiók II.</a:t>
            </a:r>
            <a:endParaRPr sz="3700"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23"/>
            <a:ext cx="8222100" cy="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Rádiók alkatrészei</a:t>
            </a:r>
            <a:endParaRPr sz="220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600" y="3318825"/>
            <a:ext cx="1983949" cy="9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Szűrő típusok</a:t>
            </a:r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193825" y="781650"/>
            <a:ext cx="4270200" cy="4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b="1"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Aluláteresztő szűrő (1)</a:t>
            </a:r>
            <a:endParaRPr b="1"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b="1"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Felüláteresztő szűrő (2)</a:t>
            </a:r>
            <a:endParaRPr b="1"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b="1"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Sáváteresztő szűrő (3)</a:t>
            </a:r>
            <a:endParaRPr b="1"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b="1"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Sávzáró szűrő (4)</a:t>
            </a:r>
            <a:endParaRPr b="1"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Az átvitel ábrázolva a frekvencia függvényében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Átvitel = (kimenő / bemenő) jel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(például feszültség)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 alacsony: nem enged át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 egységnyi: mindent átenged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Relatív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sávszélesség: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200" y="835075"/>
            <a:ext cx="4631150" cy="34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6288425" y="856000"/>
            <a:ext cx="4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8599275" y="856000"/>
            <a:ext cx="4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6235175" y="2570500"/>
            <a:ext cx="4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8599275" y="2570500"/>
            <a:ext cx="4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0424" y="4287299"/>
            <a:ext cx="1778300" cy="8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4506700" y="4345950"/>
            <a:ext cx="4789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Pl. 1 GHz-en 100 MHz-es sávszélességű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sáváteresztő szűrő: 10%-os rel. sávszél.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Egyes szűrők működésének megértése: RC, RL</a:t>
            </a:r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100" y="832525"/>
            <a:ext cx="3087750" cy="22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850" y="3189061"/>
            <a:ext cx="3168000" cy="102041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98250" y="832525"/>
            <a:ext cx="5611800" cy="18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Feszültségosztó</a:t>
            </a:r>
            <a:endParaRPr b="1"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R2 kicsi: U2 (kimenő feszültség) kicsi lesz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R2 &gt;&gt; R1: U2 közelíti U1-et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Ez minden frekvencián igaz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 van, ha R2 frekvencia függő?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98250" y="2586125"/>
            <a:ext cx="270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Egy RC aluláteresztő szűrő: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Kondenzátor nagy frekvencián “vezet”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005788" y="2586125"/>
            <a:ext cx="2754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Egy RL felüláteresztő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szűrő: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Induktivitás kis frekvencián “vezet”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5">
            <a:alphaModFix/>
          </a:blip>
          <a:srcRect b="32189" l="62733" r="-698" t="0"/>
          <a:stretch/>
        </p:blipFill>
        <p:spPr>
          <a:xfrm>
            <a:off x="3031375" y="3879125"/>
            <a:ext cx="2618825" cy="13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6">
            <a:alphaModFix/>
          </a:blip>
          <a:srcRect b="5545" l="0" r="0" t="6704"/>
          <a:stretch/>
        </p:blipFill>
        <p:spPr>
          <a:xfrm>
            <a:off x="221125" y="3818813"/>
            <a:ext cx="2703600" cy="153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Példák szűrőkre - rezgőkörök</a:t>
            </a:r>
            <a:endParaRPr/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00" y="949025"/>
            <a:ext cx="2473575" cy="2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798" y="1004000"/>
            <a:ext cx="3484050" cy="23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98250" y="3646250"/>
            <a:ext cx="357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Párhuzamos LC szűrő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Sávzáró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Rezonancia frekvencián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nagy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impedanciájú (ellenállású)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5440800" y="3646250"/>
            <a:ext cx="357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Soros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LC szűrő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Sáváteresztő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Rezonancia frekvencián 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kis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impedanciájú (ellenállású)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2794538" y="1004000"/>
            <a:ext cx="266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Rezonancia frekvencia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Thompson-képlet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588" y="1819338"/>
            <a:ext cx="2325823" cy="86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/>
        </p:nvSpPr>
        <p:spPr>
          <a:xfrm>
            <a:off x="2824125" y="962675"/>
            <a:ext cx="2579400" cy="171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6114775" y="1093450"/>
            <a:ext cx="1991400" cy="897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745250" y="1527175"/>
            <a:ext cx="1899900" cy="1453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Decibel (dB skála)</a:t>
            </a:r>
            <a:endParaRPr/>
          </a:p>
        </p:txBody>
      </p:sp>
      <p:sp>
        <p:nvSpPr>
          <p:cNvPr id="201" name="Google Shape;201;p25"/>
          <p:cNvSpPr txBox="1"/>
          <p:nvPr/>
        </p:nvSpPr>
        <p:spPr>
          <a:xfrm>
            <a:off x="251425" y="864800"/>
            <a:ext cx="60123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Teljesítmény arány kifejezése dB - decibel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Arányok szorzata az dB skálán az összeadás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Abszolút teljesítmény kifejezése: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 mW hányszorosáról beszélünk?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dBm: 0 dBm = 1 mW</a:t>
            </a: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23 dBm = 200 mW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471" y="730800"/>
            <a:ext cx="2881280" cy="93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925" y="1780012"/>
            <a:ext cx="2305575" cy="43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251425" y="2432250"/>
            <a:ext cx="6975300" cy="27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Nagyságrendi eltérések a gyakorlati értékekben: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Rádió adás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5 W - kézirádió: 37 dBm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100 W - asztali rádió: 50 dBm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100 kW - műsorszóró: 80 dBm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Jelek vétele: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S9 vételi szint (tökéletes riport): 50 pW: -73 dBm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4G mobil: 1 pW jó térerő határa: -90 dBm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Voyager 1: 10 aW: -160 dBm</a:t>
            </a:r>
            <a:endParaRPr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05" name="Google Shape;205;p25"/>
          <p:cNvGraphicFramePr/>
          <p:nvPr/>
        </p:nvGraphicFramePr>
        <p:xfrm>
          <a:off x="6753600" y="2329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{4837B646-77B8-43FB-A8AF-B561793FC2F9}</a:tableStyleId>
              </a:tblPr>
              <a:tblGrid>
                <a:gridCol w="966450"/>
                <a:gridCol w="966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dB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arány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0 dB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1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3 dB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2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dB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10 dB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10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 dB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- 30 dB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Szűrők a gyakorlatban</a:t>
            </a:r>
            <a:endParaRPr/>
          </a:p>
        </p:txBody>
      </p:sp>
      <p:sp>
        <p:nvSpPr>
          <p:cNvPr id="211" name="Google Shape;211;p26"/>
          <p:cNvSpPr txBox="1"/>
          <p:nvPr/>
        </p:nvSpPr>
        <p:spPr>
          <a:xfrm>
            <a:off x="251425" y="864800"/>
            <a:ext cx="5613000" cy="4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Nagyfrekvenciás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Hairpin, combline: elosztott paraméterű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Tápvonalas szűrő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Üregrezonátor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Passzív szűrők: diszkrét elemekből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RC, RL, LC, Csebisev, stb.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Aktív szűrők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Pl. műveleti erősítővel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Digitális szűrők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Processzoron futnak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Mintavételezett adaton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FIR: Finite Impulse Response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 rotWithShape="1">
          <a:blip r:embed="rId3">
            <a:alphaModFix/>
          </a:blip>
          <a:srcRect b="20181" l="3793" r="31690" t="17279"/>
          <a:stretch/>
        </p:blipFill>
        <p:spPr>
          <a:xfrm rot="-5400000">
            <a:off x="4047275" y="3076825"/>
            <a:ext cx="2559432" cy="93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0886" y="2059550"/>
            <a:ext cx="3043301" cy="152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6475" y="3581125"/>
            <a:ext cx="2845351" cy="12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3450" y="729350"/>
            <a:ext cx="2415875" cy="13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Szűrők - Demó</a:t>
            </a: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251425" y="864800"/>
            <a:ext cx="54267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FM műsorszóró sáv: nagy teljesítményű adók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88 MHz - 108 MHz sávzáró szűrő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Hogy ne zavarja a vételünket a nagy teljesítményű műsorszóró adó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3900" y="1344025"/>
            <a:ext cx="3616500" cy="2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251425" y="2304475"/>
            <a:ext cx="50265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Mérés: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VNA (Vektorhálózat-analizátor)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segítségével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Mit fogunk látni?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frekvencia függvényében (vízszintes) a szűrőn átjutó teljesítmény arányát, decibelben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Mit várunk?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Az FM sávban nagy csillapítást (-20 dB, vagy kisebb átvitel)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Ezen kívül vigyen át minden teljesítményt: 0 dB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508" y="3899625"/>
            <a:ext cx="2881280" cy="937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Erősítők</a:t>
            </a:r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 az az erősítő?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Mire használjuk?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Kisjelű - lineáris, kis teljesítmény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Nagyjelű - nagy teljesítményű, gyakran torzít is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Gondoljunk egy alkalmazásra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601" y="3064775"/>
            <a:ext cx="6665175" cy="17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Erősítők</a:t>
            </a:r>
            <a:endParaRPr/>
          </a:p>
        </p:txBody>
      </p:sp>
      <p:sp>
        <p:nvSpPr>
          <p:cNvPr id="237" name="Google Shape;237;p29"/>
          <p:cNvSpPr txBox="1"/>
          <p:nvPr/>
        </p:nvSpPr>
        <p:spPr>
          <a:xfrm>
            <a:off x="400500" y="1056500"/>
            <a:ext cx="8222100" cy="3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Példa: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Csillagtúrán kommunikálnak a szervezők, “sík” terepen, kézirádióval: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5W kimenő teljesítmény (37 dBm)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5 km távolság -&gt; 100 dB csillapítás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Adó - vevő antenna nyereségek -&gt; 4 dB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37 dBm - 100 dB + 4 dB = -59 dBm a vett jelszint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-59 dBm : 1.25 nW (nano-Watt) (1.25 * 10</a:t>
            </a:r>
            <a:r>
              <a:rPr b="1" baseline="30000" lang="en" sz="2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-9 </a:t>
            </a:r>
            <a:r>
              <a:rPr b="1" lang="en" sz="2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W)</a:t>
            </a:r>
            <a:endParaRPr b="1" sz="2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Hangszóró meghajtásához 100 mW - 1 W (20 - 30 dBm)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90 dB erősítés kell a rendszerbe</a:t>
            </a:r>
            <a:endParaRPr b="1"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Erősítők</a:t>
            </a:r>
            <a:endParaRPr/>
          </a:p>
        </p:txBody>
      </p:sp>
      <p:sp>
        <p:nvSpPr>
          <p:cNvPr id="243" name="Google Shape;243;p30"/>
          <p:cNvSpPr txBox="1"/>
          <p:nvPr/>
        </p:nvSpPr>
        <p:spPr>
          <a:xfrm>
            <a:off x="429850" y="1056500"/>
            <a:ext cx="81927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38" y="974975"/>
            <a:ext cx="4981575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825" y="1467025"/>
            <a:ext cx="2908224" cy="24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Erősítők</a:t>
            </a:r>
            <a:endParaRPr/>
          </a:p>
        </p:txBody>
      </p:sp>
      <p:pic>
        <p:nvPicPr>
          <p:cNvPr id="251" name="Google Shape;251;p31"/>
          <p:cNvPicPr preferRelativeResize="0"/>
          <p:nvPr/>
        </p:nvPicPr>
        <p:blipFill rotWithShape="1">
          <a:blip r:embed="rId3">
            <a:alphaModFix/>
          </a:blip>
          <a:srcRect b="25261" l="0" r="0" t="0"/>
          <a:stretch/>
        </p:blipFill>
        <p:spPr>
          <a:xfrm>
            <a:off x="152400" y="771450"/>
            <a:ext cx="2813975" cy="3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775" y="771450"/>
            <a:ext cx="5604949" cy="31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/>
          <p:nvPr/>
        </p:nvSpPr>
        <p:spPr>
          <a:xfrm>
            <a:off x="328350" y="4031450"/>
            <a:ext cx="2413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3G cella - 2.1 GHz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Kb. 50 W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Hullámhossz: 14 cm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3088225" y="4031450"/>
            <a:ext cx="605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Csöves erősítő (nem a klubban </a:t>
            </a: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lévő</a:t>
            </a: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van a képen)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klubban </a:t>
            </a: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lévő</a:t>
            </a: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: 800 W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80m, 40m, 20m, 15m-es sávokon (3 MHz - 21 MHz)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 egy rádió feladata?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Modulárisan hogyan épül fel egy rádió?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Alapszintű ismerete a moduloknak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Szűrő, erősítő, keverő, oszcillátor, demodulátor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Gyakorlati példák a modulokra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Mit fogunk a mai napon tanulni?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Erősítők</a:t>
            </a:r>
            <a:endParaRPr/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625" y="1184275"/>
            <a:ext cx="60007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Oszcillátorok</a:t>
            </a:r>
            <a:endParaRPr/>
          </a:p>
        </p:txBody>
      </p:sp>
      <p:sp>
        <p:nvSpPr>
          <p:cNvPr id="266" name="Google Shape;266;p33"/>
          <p:cNvSpPr txBox="1"/>
          <p:nvPr/>
        </p:nvSpPr>
        <p:spPr>
          <a:xfrm>
            <a:off x="230125" y="918050"/>
            <a:ext cx="4425600" cy="4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Jelforrás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Vivőfrekvencia előállítása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Keveréshez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Digitális áramkörök órajele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Mérőjel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 kell hozzá?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Erősítés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Visszacsatolás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Gyakran valamilyen szűrőn keresztül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Gyakori jelölés: </a:t>
            </a: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Lokál (helyi) oszcillátor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 b="13318" l="24822" r="31887" t="24005"/>
          <a:stretch/>
        </p:blipFill>
        <p:spPr>
          <a:xfrm>
            <a:off x="5070200" y="918050"/>
            <a:ext cx="3854650" cy="30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Oszcillátorok</a:t>
            </a:r>
            <a:endParaRPr/>
          </a:p>
        </p:txBody>
      </p:sp>
      <p:pic>
        <p:nvPicPr>
          <p:cNvPr id="273" name="Google Shape;273;p34"/>
          <p:cNvPicPr preferRelativeResize="0"/>
          <p:nvPr/>
        </p:nvPicPr>
        <p:blipFill rotWithShape="1">
          <a:blip r:embed="rId3">
            <a:alphaModFix/>
          </a:blip>
          <a:srcRect b="0" l="8112" r="8421" t="0"/>
          <a:stretch/>
        </p:blipFill>
        <p:spPr>
          <a:xfrm>
            <a:off x="4005000" y="1016375"/>
            <a:ext cx="4919850" cy="33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/>
        </p:nvSpPr>
        <p:spPr>
          <a:xfrm>
            <a:off x="98250" y="920075"/>
            <a:ext cx="39066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Visszacsatolt struktúra</a:t>
            </a:r>
            <a:endParaRPr b="1"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Erősítésfeltétel</a:t>
            </a:r>
            <a:endParaRPr b="1"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Hurokerősítés &gt; 1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Fázisfeltétel</a:t>
            </a:r>
            <a:endParaRPr b="1"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Teljes fázistolás: k*360°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Amelyik frekvencián ez teljesül, ott fog “rezegni” az oszcillátor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Jelalakok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Szinuszos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Négyszög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Háromszög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Egyéb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RF </a:t>
            </a:r>
            <a:r>
              <a:rPr lang="en" sz="2400"/>
              <a:t>Oszcillátorok a gyakorlatban</a:t>
            </a:r>
            <a:endParaRPr/>
          </a:p>
        </p:txBody>
      </p:sp>
      <p:sp>
        <p:nvSpPr>
          <p:cNvPr id="280" name="Google Shape;280;p35"/>
          <p:cNvSpPr txBox="1"/>
          <p:nvPr/>
        </p:nvSpPr>
        <p:spPr>
          <a:xfrm>
            <a:off x="98250" y="907875"/>
            <a:ext cx="6224100" cy="43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Kvarckristály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Nem oszcillátor, áramkör kell hozzá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“Can oscillator” - integrált kristály oszc. (XO)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Tápfeszültség, és már működik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TCXO - Temperature Compensated XO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Polinomiális hőmérsékletfüggő kompenzáló tag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OCXO - Oven Controlled XO (kályházott)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Fizikailag hőmérsékletre fűtött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DRO - Dielectric Resonator Oscillator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Nagyfrekvenciás, néhány 10 GHz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Magnetron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Mikrohullámú sütő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Nagy teljesítmény és frekvencia (GHz)</a:t>
            </a:r>
            <a:endParaRPr sz="2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" name="Google Shape;281;p35"/>
          <p:cNvPicPr preferRelativeResize="0"/>
          <p:nvPr/>
        </p:nvPicPr>
        <p:blipFill rotWithShape="1">
          <a:blip r:embed="rId3">
            <a:alphaModFix/>
          </a:blip>
          <a:srcRect b="24801" l="16608" r="20554" t="23226"/>
          <a:stretch/>
        </p:blipFill>
        <p:spPr>
          <a:xfrm>
            <a:off x="6953125" y="722001"/>
            <a:ext cx="1971725" cy="163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 rotWithShape="1">
          <a:blip r:embed="rId4">
            <a:alphaModFix/>
          </a:blip>
          <a:srcRect b="11967" l="7028" r="16989" t="20341"/>
          <a:stretch/>
        </p:blipFill>
        <p:spPr>
          <a:xfrm>
            <a:off x="5558900" y="788000"/>
            <a:ext cx="1258400" cy="8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 rotWithShape="1">
          <a:blip r:embed="rId5">
            <a:alphaModFix/>
          </a:blip>
          <a:srcRect b="10407" l="10360" r="36288" t="26096"/>
          <a:stretch/>
        </p:blipFill>
        <p:spPr>
          <a:xfrm>
            <a:off x="7231175" y="2194025"/>
            <a:ext cx="1516451" cy="12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400" y="3118550"/>
            <a:ext cx="1630724" cy="163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 txBox="1"/>
          <p:nvPr/>
        </p:nvSpPr>
        <p:spPr>
          <a:xfrm>
            <a:off x="6600413" y="2242750"/>
            <a:ext cx="823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DRO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5641232" y="4643100"/>
            <a:ext cx="13119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Magnetron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4626500" y="722000"/>
            <a:ext cx="10689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Kristály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7107500" y="691450"/>
            <a:ext cx="19410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Can osc. / TXCO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7550" y="3820456"/>
            <a:ext cx="1516450" cy="126876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8347538" y="3567663"/>
            <a:ext cx="823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OCXO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kHz négyszög oszcillátor - hiszterézises inverterrel és RC taggal</a:t>
            </a:r>
            <a:endParaRPr/>
          </a:p>
        </p:txBody>
      </p:sp>
      <p:pic>
        <p:nvPicPr>
          <p:cNvPr id="296" name="Google Shape;296;p36"/>
          <p:cNvPicPr preferRelativeResize="0"/>
          <p:nvPr/>
        </p:nvPicPr>
        <p:blipFill rotWithShape="1">
          <a:blip r:embed="rId3">
            <a:alphaModFix/>
          </a:blip>
          <a:srcRect b="58062" l="0" r="59895" t="0"/>
          <a:stretch/>
        </p:blipFill>
        <p:spPr>
          <a:xfrm>
            <a:off x="3327350" y="769100"/>
            <a:ext cx="5677024" cy="41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193825" y="877475"/>
            <a:ext cx="3194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Erősítés</a:t>
            </a:r>
            <a:endParaRPr b="1"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inverter által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Hiszterézises inverter:</a:t>
            </a:r>
            <a:endParaRPr b="1"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bekapcsolási és kikapcsolási feszültség eltér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RC visszacsatolás: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kondenzátor R-en keresztül lassan töltődik és kisül, az inverter bemeneti hiszterézis szintjei között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Meghatározza a frekvenciát</a:t>
            </a:r>
            <a:endParaRPr sz="1900" u="sng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MHz négyszög oszcillátor - inverter + kristály</a:t>
            </a:r>
            <a:endParaRPr/>
          </a:p>
        </p:txBody>
      </p:sp>
      <p:pic>
        <p:nvPicPr>
          <p:cNvPr id="303" name="Google Shape;303;p37"/>
          <p:cNvPicPr preferRelativeResize="0"/>
          <p:nvPr/>
        </p:nvPicPr>
        <p:blipFill rotWithShape="1">
          <a:blip r:embed="rId3">
            <a:alphaModFix/>
          </a:blip>
          <a:srcRect b="8655" l="10893" r="44408" t="7557"/>
          <a:stretch/>
        </p:blipFill>
        <p:spPr>
          <a:xfrm>
            <a:off x="5273900" y="792300"/>
            <a:ext cx="3523450" cy="4238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 txBox="1"/>
          <p:nvPr/>
        </p:nvSpPr>
        <p:spPr>
          <a:xfrm>
            <a:off x="193825" y="877475"/>
            <a:ext cx="5080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“Minecraft: önmagába csatolt redstone fáklya”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Erősítés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inverter által (itt most egy NAND kapuból van)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Visszacsatolás: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Adott frekvencián rezonáns kristály segítségével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Kondenzátorok: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kristályok mellé kelleni szoktak (terhelő kapacitás)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kHz szinuszos oszcillátor</a:t>
            </a:r>
            <a:endParaRPr/>
          </a:p>
        </p:txBody>
      </p:sp>
      <p:pic>
        <p:nvPicPr>
          <p:cNvPr id="310" name="Google Shape;310;p38"/>
          <p:cNvPicPr preferRelativeResize="0"/>
          <p:nvPr/>
        </p:nvPicPr>
        <p:blipFill rotWithShape="1">
          <a:blip r:embed="rId3">
            <a:alphaModFix/>
          </a:blip>
          <a:srcRect b="3734" l="0" r="24874" t="3147"/>
          <a:stretch/>
        </p:blipFill>
        <p:spPr>
          <a:xfrm>
            <a:off x="4536000" y="1005275"/>
            <a:ext cx="4315501" cy="392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/>
          <p:nvPr/>
        </p:nvSpPr>
        <p:spPr>
          <a:xfrm>
            <a:off x="4709025" y="2730425"/>
            <a:ext cx="2843400" cy="1927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8"/>
          <p:cNvSpPr/>
          <p:nvPr/>
        </p:nvSpPr>
        <p:spPr>
          <a:xfrm>
            <a:off x="7179600" y="1005275"/>
            <a:ext cx="1469700" cy="3929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193825" y="877475"/>
            <a:ext cx="42702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Erősítés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Földelt emitteres tranzisztoros erősítő kapcsolás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Invertáló kapcsolás, kimenet és bemenet között: 180°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Visszacsatolás: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Három RC szűrővel - rezonancia frekvencián az RC tagok fázistolása: 60°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Keverők</a:t>
            </a:r>
            <a:endParaRPr/>
          </a:p>
        </p:txBody>
      </p:sp>
      <p:sp>
        <p:nvSpPr>
          <p:cNvPr id="319" name="Google Shape;319;p39"/>
          <p:cNvSpPr txBox="1"/>
          <p:nvPr/>
        </p:nvSpPr>
        <p:spPr>
          <a:xfrm>
            <a:off x="137825" y="836575"/>
            <a:ext cx="8222100" cy="4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Keverő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Modulációs tétel megvalósítása a gyakorlatban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Azaz lényegében egy szorzó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Cél: jelek frekvenciában való eltolása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Pl. Beszédet ki tudjuk egy adott</a:t>
            </a:r>
            <a:b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rádió csatornán sugározni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 lineáris rendszer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Adott frekvencián gerjesztve</a:t>
            </a:r>
            <a:b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ugyan az a frekvencia jön ki belőle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Keveréshez: </a:t>
            </a: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nemlinearitás kell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3">
            <a:alphaModFix/>
          </a:blip>
          <a:srcRect b="0" l="0" r="0" t="2780"/>
          <a:stretch/>
        </p:blipFill>
        <p:spPr>
          <a:xfrm>
            <a:off x="4996875" y="2241875"/>
            <a:ext cx="3927974" cy="27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350" y="1615525"/>
            <a:ext cx="8666300" cy="4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Keverő struktúrák</a:t>
            </a:r>
            <a:endParaRPr/>
          </a:p>
        </p:txBody>
      </p:sp>
      <p:sp>
        <p:nvSpPr>
          <p:cNvPr id="327" name="Google Shape;327;p40"/>
          <p:cNvSpPr txBox="1"/>
          <p:nvPr/>
        </p:nvSpPr>
        <p:spPr>
          <a:xfrm>
            <a:off x="137825" y="836575"/>
            <a:ext cx="8222100" cy="43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Egyszerű nemlinearitás </a:t>
            </a: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diódával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Dióda: áram egyenirányító elem, mint a vízcsapon egy szelep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Egyszerű passzív diódás keverő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Működik, de: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Nagy csillapítás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Nem csak f1-f2 és f1+f2, hanem f1 és f2 is megjelenik a kimeneten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Ami gyakran nem jó…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nleitung zum Prüfen von Dioden | Fluke" id="328" name="Google Shape;3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00" y="2059250"/>
            <a:ext cx="3702175" cy="1861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DN media" id="329" name="Google Shape;3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575" y="2059238"/>
            <a:ext cx="4266185" cy="186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40"/>
          <p:cNvCxnSpPr>
            <a:endCxn id="329" idx="0"/>
          </p:cNvCxnSpPr>
          <p:nvPr/>
        </p:nvCxnSpPr>
        <p:spPr>
          <a:xfrm>
            <a:off x="4404368" y="1692038"/>
            <a:ext cx="1992300" cy="3672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/>
          <p:nvPr/>
        </p:nvSpPr>
        <p:spPr>
          <a:xfrm>
            <a:off x="137825" y="836575"/>
            <a:ext cx="4523100" cy="42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Bonyolultabb keverők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Jobban közelítik az ideális keverőt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Két gyakran használt: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Passzív: dióda gyűrűs keverő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Aktív: Gilbert-cella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Ezek kimenetein: csak a különbségi frekvenciák dominálnak</a:t>
            </a:r>
            <a:endParaRPr sz="1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Logikai kapukkal is lehet keverőt csinálni: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Pl. XOR kapu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Egyik jel kapcsolgatja a másikat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Olyan, mintha négyszögjelek szoroznák egymást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4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Keverő struktúrák</a:t>
            </a:r>
            <a:endParaRPr/>
          </a:p>
        </p:txBody>
      </p:sp>
      <p:pic>
        <p:nvPicPr>
          <p:cNvPr id="337" name="Google Shape;3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525" y="755175"/>
            <a:ext cx="2744350" cy="22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5288" y="755178"/>
            <a:ext cx="1283075" cy="12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/>
        </p:nvSpPr>
        <p:spPr>
          <a:xfrm>
            <a:off x="4728100" y="2038250"/>
            <a:ext cx="351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SA612A: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Gilbert cellás keverő IC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0" name="Google Shape;340;p41"/>
          <p:cNvPicPr preferRelativeResize="0"/>
          <p:nvPr/>
        </p:nvPicPr>
        <p:blipFill rotWithShape="1">
          <a:blip r:embed="rId5">
            <a:alphaModFix/>
          </a:blip>
          <a:srcRect b="0" l="47949" r="0" t="0"/>
          <a:stretch/>
        </p:blipFill>
        <p:spPr>
          <a:xfrm>
            <a:off x="7546346" y="3139550"/>
            <a:ext cx="1558525" cy="17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0500" y="3750725"/>
            <a:ext cx="3410950" cy="13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/>
          <p:nvPr/>
        </p:nvSpPr>
        <p:spPr>
          <a:xfrm>
            <a:off x="4660800" y="721750"/>
            <a:ext cx="4443900" cy="2315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4300500" y="3042125"/>
            <a:ext cx="4804200" cy="205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41"/>
          <p:cNvSpPr txBox="1"/>
          <p:nvPr/>
        </p:nvSpPr>
        <p:spPr>
          <a:xfrm>
            <a:off x="4342950" y="3109000"/>
            <a:ext cx="35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Dióda gyűrűs keverő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Bevezető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Rádiók felépítése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Szűrők - </a:t>
            </a: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Erősítők - Misi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Oszcillátorok - </a:t>
            </a: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Keverők - </a:t>
            </a: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Demodulátorok - Misi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Agenda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Oszcillátorok és keverők demópanel</a:t>
            </a:r>
            <a:endParaRPr sz="2100"/>
          </a:p>
        </p:txBody>
      </p:sp>
      <p:pic>
        <p:nvPicPr>
          <p:cNvPr id="350" name="Google Shape;3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88" y="734950"/>
            <a:ext cx="6923924" cy="43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Szinusz-szinusz keverés</a:t>
            </a:r>
            <a:endParaRPr sz="2200"/>
          </a:p>
        </p:txBody>
      </p:sp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175" y="687100"/>
            <a:ext cx="5941858" cy="44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3"/>
          <p:cNvSpPr txBox="1"/>
          <p:nvPr/>
        </p:nvSpPr>
        <p:spPr>
          <a:xfrm>
            <a:off x="140500" y="1209500"/>
            <a:ext cx="35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1: 10 kHz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(vivő)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43"/>
          <p:cNvSpPr txBox="1"/>
          <p:nvPr/>
        </p:nvSpPr>
        <p:spPr>
          <a:xfrm>
            <a:off x="140500" y="2374900"/>
            <a:ext cx="351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f2: 2 kHz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(alapsáv,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moduláló jel)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3"/>
          <p:cNvSpPr txBox="1"/>
          <p:nvPr/>
        </p:nvSpPr>
        <p:spPr>
          <a:xfrm>
            <a:off x="98250" y="3385250"/>
            <a:ext cx="351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f1 + f2 = 12 kHz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f1 - f2  = 8 kHz</a:t>
            </a:r>
            <a:endParaRPr b="1"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Szimpla keveréssel: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AM-DSB-SC-t csináltunk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(vivő nélküli AM)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SC: supressed carrier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Négyszög-szinusz keverés</a:t>
            </a:r>
            <a:endParaRPr sz="2200"/>
          </a:p>
        </p:txBody>
      </p:sp>
      <p:pic>
        <p:nvPicPr>
          <p:cNvPr id="365" name="Google Shape;3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0125"/>
            <a:ext cx="4550950" cy="34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3050" y="1260125"/>
            <a:ext cx="4550950" cy="341320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4"/>
          <p:cNvSpPr txBox="1"/>
          <p:nvPr/>
        </p:nvSpPr>
        <p:spPr>
          <a:xfrm>
            <a:off x="119375" y="4613150"/>
            <a:ext cx="4312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BPSK (Binary Phase Shift Keying)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44"/>
          <p:cNvSpPr txBox="1"/>
          <p:nvPr/>
        </p:nvSpPr>
        <p:spPr>
          <a:xfrm>
            <a:off x="5458225" y="4598300"/>
            <a:ext cx="28206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OOK (On-off keying)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44"/>
          <p:cNvSpPr txBox="1"/>
          <p:nvPr/>
        </p:nvSpPr>
        <p:spPr>
          <a:xfrm>
            <a:off x="119375" y="670950"/>
            <a:ext cx="8631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Szinuszos vivő jel, négyszög moduláló jel: digitális bitek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44"/>
          <p:cNvSpPr txBox="1"/>
          <p:nvPr/>
        </p:nvSpPr>
        <p:spPr>
          <a:xfrm>
            <a:off x="411975" y="3228925"/>
            <a:ext cx="167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Fázisugrások</a:t>
            </a:r>
            <a:endParaRPr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1" name="Google Shape;371;p44"/>
          <p:cNvCxnSpPr/>
          <p:nvPr/>
        </p:nvCxnSpPr>
        <p:spPr>
          <a:xfrm>
            <a:off x="1836850" y="3448525"/>
            <a:ext cx="1113600" cy="229800"/>
          </a:xfrm>
          <a:prstGeom prst="bentConnector3">
            <a:avLst>
              <a:gd fmla="val 9999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2" name="Google Shape;372;p44"/>
          <p:cNvCxnSpPr/>
          <p:nvPr/>
        </p:nvCxnSpPr>
        <p:spPr>
          <a:xfrm>
            <a:off x="2495625" y="3448525"/>
            <a:ext cx="1065900" cy="226800"/>
          </a:xfrm>
          <a:prstGeom prst="bentConnector3">
            <a:avLst>
              <a:gd fmla="val 9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Négyszög-négyszög keverés</a:t>
            </a:r>
            <a:endParaRPr sz="2200"/>
          </a:p>
        </p:txBody>
      </p:sp>
      <p:pic>
        <p:nvPicPr>
          <p:cNvPr id="378" name="Google Shape;3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450"/>
            <a:ext cx="4564400" cy="342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600" y="1524450"/>
            <a:ext cx="4564400" cy="34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5"/>
          <p:cNvSpPr txBox="1"/>
          <p:nvPr/>
        </p:nvSpPr>
        <p:spPr>
          <a:xfrm>
            <a:off x="98250" y="708600"/>
            <a:ext cx="799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Példa a harmonikus szűrés fontosságára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Sok felharmonikus, más csatornákba is belehallatszik az adásunk</a:t>
            </a:r>
            <a:endParaRPr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45"/>
          <p:cNvSpPr/>
          <p:nvPr/>
        </p:nvSpPr>
        <p:spPr>
          <a:xfrm>
            <a:off x="751375" y="402562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1350025" y="402562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45"/>
          <p:cNvSpPr/>
          <p:nvPr/>
        </p:nvSpPr>
        <p:spPr>
          <a:xfrm>
            <a:off x="1893700" y="402562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45"/>
          <p:cNvSpPr/>
          <p:nvPr/>
        </p:nvSpPr>
        <p:spPr>
          <a:xfrm>
            <a:off x="5363100" y="392757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45"/>
          <p:cNvSpPr/>
          <p:nvPr/>
        </p:nvSpPr>
        <p:spPr>
          <a:xfrm>
            <a:off x="5961750" y="392757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6505425" y="3927575"/>
            <a:ext cx="262800" cy="7698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Oszcillátorok és keverők demópanel - Demók</a:t>
            </a:r>
            <a:endParaRPr sz="2100"/>
          </a:p>
        </p:txBody>
      </p:sp>
      <p:pic>
        <p:nvPicPr>
          <p:cNvPr id="392" name="Google Shape;3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88" y="734950"/>
            <a:ext cx="6923924" cy="43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Demodulátorok</a:t>
            </a:r>
            <a:endParaRPr/>
          </a:p>
        </p:txBody>
      </p:sp>
      <p:sp>
        <p:nvSpPr>
          <p:cNvPr id="398" name="Google Shape;398;p47"/>
          <p:cNvSpPr txBox="1"/>
          <p:nvPr/>
        </p:nvSpPr>
        <p:spPr>
          <a:xfrm>
            <a:off x="400500" y="1056500"/>
            <a:ext cx="8222100" cy="3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13" y="1056488"/>
            <a:ext cx="486727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900" y="1712050"/>
            <a:ext cx="3380824" cy="253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7"/>
          <p:cNvSpPr txBox="1"/>
          <p:nvPr/>
        </p:nvSpPr>
        <p:spPr>
          <a:xfrm>
            <a:off x="400500" y="2837675"/>
            <a:ext cx="473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Burkoló detektor (AM-DSB-NSC vételre)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Demodulátorok</a:t>
            </a:r>
            <a:endParaRPr/>
          </a:p>
        </p:txBody>
      </p:sp>
      <p:sp>
        <p:nvSpPr>
          <p:cNvPr id="407" name="Google Shape;407;p48"/>
          <p:cNvSpPr txBox="1"/>
          <p:nvPr/>
        </p:nvSpPr>
        <p:spPr>
          <a:xfrm>
            <a:off x="400500" y="1056500"/>
            <a:ext cx="8222100" cy="3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600" y="894400"/>
            <a:ext cx="494347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8"/>
          <p:cNvSpPr txBox="1"/>
          <p:nvPr/>
        </p:nvSpPr>
        <p:spPr>
          <a:xfrm>
            <a:off x="289050" y="1104300"/>
            <a:ext cx="30759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Félrehangolt rezgőkör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FM -&gt; AM átalakítás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Frekvencia változásból</a:t>
            </a:r>
            <a:b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amplitúdó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változás lesz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Kérdések?</a:t>
            </a:r>
            <a:endParaRPr/>
          </a:p>
        </p:txBody>
      </p:sp>
      <p:sp>
        <p:nvSpPr>
          <p:cNvPr id="415" name="Google Shape;415;p49"/>
          <p:cNvSpPr txBox="1"/>
          <p:nvPr/>
        </p:nvSpPr>
        <p:spPr>
          <a:xfrm>
            <a:off x="400500" y="1056500"/>
            <a:ext cx="8222100" cy="3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2/10 kHz négyszögoszcillátor</a:t>
            </a:r>
            <a:endParaRPr/>
          </a:p>
        </p:txBody>
      </p:sp>
      <p:pic>
        <p:nvPicPr>
          <p:cNvPr id="421" name="Google Shape;4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50" y="715875"/>
            <a:ext cx="5967790" cy="4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MHz négyszögoszcillátor</a:t>
            </a:r>
            <a:endParaRPr/>
          </a:p>
        </p:txBody>
      </p:sp>
      <p:pic>
        <p:nvPicPr>
          <p:cNvPr id="427" name="Google Shape;4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88" y="771450"/>
            <a:ext cx="6575117" cy="4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6668450" y="1069175"/>
            <a:ext cx="819900" cy="730500"/>
          </a:xfrm>
          <a:prstGeom prst="trapezoid">
            <a:avLst>
              <a:gd fmla="val 25000" name="adj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918975" y="1225200"/>
            <a:ext cx="457800" cy="602700"/>
          </a:xfrm>
          <a:prstGeom prst="trapezoid">
            <a:avLst>
              <a:gd fmla="val 25000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886025" y="1396500"/>
            <a:ext cx="596400" cy="431400"/>
          </a:xfrm>
          <a:prstGeom prst="trapezoid">
            <a:avLst>
              <a:gd fmla="val 25000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4187225" y="1495125"/>
            <a:ext cx="1037400" cy="332700"/>
          </a:xfrm>
          <a:prstGeom prst="trapezoid">
            <a:avLst>
              <a:gd fmla="val 25000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5933925" y="1827900"/>
            <a:ext cx="2523900" cy="4314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Ipari sáv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2696350" y="1069175"/>
            <a:ext cx="819900" cy="730500"/>
          </a:xfrm>
          <a:prstGeom prst="trapezoid">
            <a:avLst>
              <a:gd fmla="val 25000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Bevezető - mi a rádió feladata?</a:t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075" y="3082100"/>
            <a:ext cx="2337525" cy="14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0" l="27481" r="35420" t="0"/>
          <a:stretch/>
        </p:blipFill>
        <p:spPr>
          <a:xfrm>
            <a:off x="278975" y="2287526"/>
            <a:ext cx="820000" cy="2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5">
            <a:alphaModFix/>
          </a:blip>
          <a:srcRect b="0" l="38916" r="0" t="12891"/>
          <a:stretch/>
        </p:blipFill>
        <p:spPr>
          <a:xfrm>
            <a:off x="1638025" y="2784375"/>
            <a:ext cx="1802952" cy="171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1576" y="2826750"/>
            <a:ext cx="2443275" cy="16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278975" y="4604650"/>
            <a:ext cx="11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HA7SX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376788" y="4604650"/>
            <a:ext cx="11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HA5PLS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1397075" y="4604650"/>
            <a:ext cx="252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Gergő, villamosvezető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746800" y="4604650"/>
            <a:ext cx="33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Feri, az ideges forgalomirányító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1" name="Google Shape;101;p16"/>
          <p:cNvCxnSpPr/>
          <p:nvPr/>
        </p:nvCxnSpPr>
        <p:spPr>
          <a:xfrm>
            <a:off x="385500" y="1799700"/>
            <a:ext cx="8167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" name="Google Shape;102;p16"/>
          <p:cNvSpPr txBox="1"/>
          <p:nvPr/>
        </p:nvSpPr>
        <p:spPr>
          <a:xfrm>
            <a:off x="7614775" y="1203575"/>
            <a:ext cx="147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Frekvencia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779500" y="1827900"/>
            <a:ext cx="4770900" cy="4314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430 MHz - 440 MHz (70 cm amatőr sáv)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4" name="Google Shape;104;p16"/>
          <p:cNvCxnSpPr>
            <a:stCxn id="93" idx="0"/>
          </p:cNvCxnSpPr>
          <p:nvPr/>
        </p:nvCxnSpPr>
        <p:spPr>
          <a:xfrm rot="10800000">
            <a:off x="3111537" y="1580300"/>
            <a:ext cx="1824300" cy="15018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05" name="Google Shape;105;p16"/>
          <p:cNvCxnSpPr/>
          <p:nvPr/>
        </p:nvCxnSpPr>
        <p:spPr>
          <a:xfrm flipH="1" rot="10800000">
            <a:off x="1040325" y="1591051"/>
            <a:ext cx="2018100" cy="17631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06" name="Google Shape;106;p16"/>
          <p:cNvCxnSpPr>
            <a:stCxn id="95" idx="3"/>
          </p:cNvCxnSpPr>
          <p:nvPr/>
        </p:nvCxnSpPr>
        <p:spPr>
          <a:xfrm flipH="1" rot="10800000">
            <a:off x="3440977" y="1569675"/>
            <a:ext cx="3525600" cy="2071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07" name="Google Shape;107;p16"/>
          <p:cNvCxnSpPr>
            <a:stCxn id="96" idx="0"/>
          </p:cNvCxnSpPr>
          <p:nvPr/>
        </p:nvCxnSpPr>
        <p:spPr>
          <a:xfrm rot="10800000">
            <a:off x="7190213" y="1601550"/>
            <a:ext cx="513000" cy="12252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stealth"/>
            <a:tailEnd len="med" w="med" type="stealth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MHz “szinuszos” oszcillátor</a:t>
            </a:r>
            <a:endParaRPr/>
          </a:p>
        </p:txBody>
      </p:sp>
      <p:pic>
        <p:nvPicPr>
          <p:cNvPr id="433" name="Google Shape;4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663" y="739700"/>
            <a:ext cx="6794683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Szinusz-szinusz keverés</a:t>
            </a:r>
            <a:endParaRPr/>
          </a:p>
        </p:txBody>
      </p:sp>
      <p:pic>
        <p:nvPicPr>
          <p:cNvPr id="439" name="Google Shape;43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5350"/>
            <a:ext cx="4390400" cy="32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600" y="925350"/>
            <a:ext cx="4390400" cy="329279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3"/>
          <p:cNvSpPr txBox="1"/>
          <p:nvPr/>
        </p:nvSpPr>
        <p:spPr>
          <a:xfrm>
            <a:off x="1860250" y="4350475"/>
            <a:ext cx="963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SC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53"/>
          <p:cNvSpPr txBox="1"/>
          <p:nvPr/>
        </p:nvSpPr>
        <p:spPr>
          <a:xfrm>
            <a:off x="5847600" y="4335625"/>
            <a:ext cx="1052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NSC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Négyszög-szinusz keverés</a:t>
            </a:r>
            <a:endParaRPr/>
          </a:p>
        </p:txBody>
      </p:sp>
      <p:pic>
        <p:nvPicPr>
          <p:cNvPr id="448" name="Google Shape;44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6725"/>
            <a:ext cx="4489976" cy="336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025" y="726725"/>
            <a:ext cx="4489974" cy="33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4"/>
          <p:cNvSpPr txBox="1"/>
          <p:nvPr/>
        </p:nvSpPr>
        <p:spPr>
          <a:xfrm>
            <a:off x="1860250" y="4350475"/>
            <a:ext cx="963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SC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54"/>
          <p:cNvSpPr txBox="1"/>
          <p:nvPr/>
        </p:nvSpPr>
        <p:spPr>
          <a:xfrm>
            <a:off x="5847600" y="4335625"/>
            <a:ext cx="10524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NSC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Szinusz-szinusz keverés - SA612 Gilbert cella</a:t>
            </a:r>
            <a:endParaRPr sz="2000"/>
          </a:p>
        </p:txBody>
      </p:sp>
      <p:pic>
        <p:nvPicPr>
          <p:cNvPr id="457" name="Google Shape;4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500" y="797925"/>
            <a:ext cx="4257195" cy="35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0" y="797925"/>
            <a:ext cx="4576775" cy="354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Négyszög-szinusz keverés - CD4052 kapcsoló</a:t>
            </a:r>
            <a:endParaRPr sz="2100"/>
          </a:p>
        </p:txBody>
      </p:sp>
      <p:pic>
        <p:nvPicPr>
          <p:cNvPr id="464" name="Google Shape;46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2125"/>
            <a:ext cx="8839200" cy="319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Négyszög-négyszög keverés - logikai kapuk</a:t>
            </a:r>
            <a:endParaRPr sz="2200"/>
          </a:p>
        </p:txBody>
      </p:sp>
      <p:pic>
        <p:nvPicPr>
          <p:cNvPr id="470" name="Google Shape;4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138" y="739700"/>
            <a:ext cx="6652831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49450" y="822200"/>
            <a:ext cx="8524200" cy="4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Vétel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Megfelelő csatorna kiválasztása -&gt;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Szűrés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Ennek frekvenciában eltolása -&gt; 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Keverés</a:t>
            </a:r>
            <a:endParaRPr b="1"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Eredeti információ visszaállítása a jelből -&gt; 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Demoduláció</a:t>
            </a:r>
            <a:endParaRPr b="1"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Hallhatóvá tétel -&gt; 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Erősítés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Egyéb funkciók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Pl. Zajzár, teljesítmény mérő, morze auto keyer, stb.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Adás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Demoduláció helyett 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moduláció</a:t>
            </a:r>
            <a:endParaRPr b="1"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Teljesítmény erősítés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Másokat ne zavarjon az eszköz -&gt; </a:t>
            </a:r>
            <a:r>
              <a:rPr b="1"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harmonikus szűrés</a:t>
            </a:r>
            <a:endParaRPr b="1"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 a rádió feladata?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BÚÚ! Ez egy rádió kapcsolási rajza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8839199" cy="381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Nyugi… a </a:t>
            </a:r>
            <a:r>
              <a:rPr lang="en" sz="2400"/>
              <a:t>rádió kapcsolási rajza blokkokból épül fel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8839199" cy="3813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2217125" y="1090475"/>
            <a:ext cx="1320600" cy="207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3537725" y="1090475"/>
            <a:ext cx="1032900" cy="207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4570625" y="1090475"/>
            <a:ext cx="1032900" cy="178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5603525" y="1090475"/>
            <a:ext cx="958500" cy="178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6562025" y="877475"/>
            <a:ext cx="1693200" cy="2001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2217125" y="3167075"/>
            <a:ext cx="1650600" cy="1054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257700" y="1090475"/>
            <a:ext cx="1959300" cy="313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289500" y="659375"/>
            <a:ext cx="189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Antenna, bemenet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456613" y="659375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Keverő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3633413" y="659375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618476" y="659375"/>
            <a:ext cx="93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Demod.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5662013" y="659363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8255226" y="2043750"/>
            <a:ext cx="93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Hang kimenet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217125" y="4477050"/>
            <a:ext cx="132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Oszcillátor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Egy egyszerű és egy szuperheterodin elvű rádió felépítése</a:t>
            </a:r>
            <a:endParaRPr sz="2400"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700" y="2478525"/>
            <a:ext cx="6182651" cy="22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98250" y="918300"/>
            <a:ext cx="2970900" cy="4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Egyenes vevő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Triviális struktúra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Sávszűrő tulajdonságai limitálnak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“Nagyfrekis” demodulátor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Szuperheterodin vevő</a:t>
            </a:r>
            <a:endParaRPr b="1"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Több erősítés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“Kisfrekis” demodulátor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KF szűrő - csatorna szelektivitás</a:t>
            </a:r>
            <a:endParaRPr sz="2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700" y="865050"/>
            <a:ext cx="4475475" cy="12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6056200" y="4346525"/>
            <a:ext cx="28689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https://wiki.ham.hu/index.php/R%C3%A1di%C3%B3vev%C5%91_logikai_fel%C3%A9p%C3%ADt%C3%A9se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Mik azok a s</a:t>
            </a:r>
            <a:r>
              <a:rPr lang="en" sz="2400"/>
              <a:t>zűrők?</a:t>
            </a:r>
            <a:endParaRPr/>
          </a:p>
        </p:txBody>
      </p:sp>
      <p:sp>
        <p:nvSpPr>
          <p:cNvPr id="154" name="Google Shape;154;p21"/>
          <p:cNvSpPr txBox="1"/>
          <p:nvPr/>
        </p:nvSpPr>
        <p:spPr>
          <a:xfrm>
            <a:off x="193825" y="866825"/>
            <a:ext cx="6240300" cy="3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“A kívánt rádiócsatorna kiválasztásához”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Természetesen másra is jó: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Felharmonikusok szűrése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Keverő termékeinek szűrése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frekvenciatartomány bizonyos részein átereszt, máshol elnyom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Példa: üveg szájának megfújása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Rezonancia frekvencia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Ezen a frekvencián “átereszt”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“Hangolható szűrő”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Char char="○"/>
            </a:pPr>
            <a:r>
              <a:rPr lang="en"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Vízbe mártott PVC cső</a:t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550" y="3217000"/>
            <a:ext cx="1766525" cy="17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725" y="1277050"/>
            <a:ext cx="2193600" cy="370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