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5143500" cx="9144000"/>
  <p:notesSz cx="6858000" cy="9144000"/>
  <p:embeddedFontLst>
    <p:embeddedFont>
      <p:font typeface="Roboto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Roboto-bold.fntdata"/><Relationship Id="rId12" Type="http://schemas.openxmlformats.org/officeDocument/2006/relationships/slide" Target="slides/slide8.xml"/><Relationship Id="rId34" Type="http://schemas.openxmlformats.org/officeDocument/2006/relationships/font" Target="fonts/Roboto-regular.fntdata"/><Relationship Id="rId15" Type="http://schemas.openxmlformats.org/officeDocument/2006/relationships/slide" Target="slides/slide11.xml"/><Relationship Id="rId37" Type="http://schemas.openxmlformats.org/officeDocument/2006/relationships/font" Target="fonts/Roboto-boldItalic.fntdata"/><Relationship Id="rId14" Type="http://schemas.openxmlformats.org/officeDocument/2006/relationships/slide" Target="slides/slide10.xml"/><Relationship Id="rId36" Type="http://schemas.openxmlformats.org/officeDocument/2006/relationships/font" Target="fonts/Roboto-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hu.wikipedia.org/wiki/R%C3%A1di%C3%B3amat%C5%91r_%C3%B6sszek%C3%B6ttet%C3%A9s" TargetMode="Externa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3975dbee6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3975dbee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3975dbee6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3975dbee6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f12b5875c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f12b5875c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Írjunk fel egy általános szinuszos jelet. Ezt 3 (igazából 2,5) paraméterrel jellemezhetjük, az amplitúdó, a körfrekvencia és a fázis. Ez utóbbi kettő nem teljesen független egymástól, közöttük időbeli deriválás, és annak inverz művelete jelent kapcsolatot. Számunkra tehát ezek módosítására vannak szabadsági fokaink, megkülönböztethetjük az amplitúdó és a szög, azon belül is a frekvencia és a fázismodulációt.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f12b5875c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f12b5875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második legegyszerűbb modulációs eljárás a Continous wave, vagy ahogy valószínűleg többen ismerhetitek, a Morze. Ez az  (OOK) On-Off Keying elvet követi, azaz az információt az hordozza, hogy van -e éppen valami szinuszos jel, vagy nem érkezik semmi. A címben szereplő “komplexebb” jelzővel azért illethetjük, mivel hordoz információt az eltelt idő is. Ti, tá, illetve a szünetek.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f12b5875c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4f12b5875c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 Morze ABC betűkhöz hosszú és rövid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impulzusokból álló kódokat rendel. Ezek elsőre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rendszertelennek tűnhetnek, de volt mögötte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megfontolás: Minél gyakrabban fordul elő egy adott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betű (angol szövegben) annál rövidebb kódot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rendeltek hozzá. Vagyis a leggyakrabban előforduló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betűk az E és a 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f12b5875c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f12b5875c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 legegyszerűbb moduláció hangátvitelre a két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oldalsávos amplitúdómoduláció. Itt mindössze annyi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 dolgunk, hogy a moduláló jelünket (tipikusan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emberi beszéd) összeszorozzuk a vivőfrekvenciával.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Így a modulációs tétel értelmében a vivőfrekvencia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körül megjelenik a két oldalsáv, mely a beszédet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tartalmazza.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Attól függően, hogy ehhez még hozzáadjuk 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vivőfrekvenciát vagy sem, megkülönböztetünk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elnyomott vivőjű (SC – Supressed Carrier) és nem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elnyomott vivőjű (NSC – Non Supressed Carrier)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amplitúdó modulációkat.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Utóbbi esetben a moduláló jelünk „ráül” a vivő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tetejére, mint ahogy az a dián is látható. Ez 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demodulálást rendkívül egyszerűvé teszi -Tömeges elérés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demodulátor rendkívül egyszerű, néhány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alkatrészből összerakható, és nem igényel aktív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elemeket (erősítő). Ezért tömeges elérésre kitűnően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alkalmas, pl. ilyen módon sugározták a 2.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világháború alatt a lakosság tájékoztatására szánt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adásokat. Ma még a solti adóból sugározzák 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Kossuth rádiót ezzel a modulációval 540 kHz-en.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4f12b5875c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4f12b5875c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AM-DSB esetén mindkét oldalsáv ugyanazt az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információt hordozza, ezért elegendő csak az egyik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oldalsávot átvinni, és azzal nem lesz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információveszteségünk. Ilyenek az SSB (Single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SideBand) modulációk, ahol az AM-DSB adásnak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vagy a felső-, vagy az alsó oldalsávját hagyjuk meg.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Előbbit USB-nek (Upper SideBand), utóbbit LSB-nek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(Lower SideBand) hívjuk.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 rádióamatőrök ezeket a modulációkat használják 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rövidhullámú sávokon.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f12b5875c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4f12b5875c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 vivő egy másik tulajdonsága amit manipulálhatunk,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az a frekvenciája. Ezt frekvenciamodulációnak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nevezzük, és ilyenkor a vivő frekvenciája a moduláló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jel pillanatnyi amplitúdójának megfelelően változik.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Ez a moduláció előnyösebb az AM-nél, mert nem az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amplitúdó hordozza az információt (ami elég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érzékeny additív zajokra), hanem a nullátmenetek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sűrűsége (vagyis a frekvencia). Ez a módszer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gyakorlatilag érzéketlen az additív zajokra.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 moduláló jel amplitúdója és a vivőfrekvenciától való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eltérés arányát frekvencialöketnek hívjuk, és ezzel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jellemezhetjük FM adásainkat. Megkülönböztetünk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keskeny-, és szélessávú FM-et.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Ennek az adásnak a demodulálásához már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komplexebb áramkörök kellenek, de a jó átviteli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minőség miatt (főleg szélessávú FM) megéri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ilyeneket építeni.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Nagyon hasonló a fázismodulációhoz (PM). Analóg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esetben annyi a különbség, hogy a vivő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„sűrűsödései” és „ritkulásai” időben valamivel 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vannak csúszva az FM esethez képest.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3bb57ffd0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3bb57ffd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4f2599d40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4f2599d40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Digitális modulációnál nem folytonos analóg jelet (pl.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hangot) viszünk át, hanem diszkrét értékekből álló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jelet, mellyel biteket kódolunk.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Digitális átvitelnél új fogalomként megjelenik 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szimbólum. Egy szimbólum adott esetben egyszerre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több bitet is kódolhat, így különbséget kell tennünk 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szimbólumsebesség és a bitsebesség között.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Megjegyzés: A szimbólumszám növelése nem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befolyásolja a használt sávszélességünket, 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szimbólumsebesség növelése viszont igen. Vagyis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ha szeretnénk gyorsabban információt átvinni, akkor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 szimbólumok számának növelésével ezt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ugyanakkora sávszélességen megtehetjük. Persze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ezt csak addig játszhatjuk, amíg a vevőnkkel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képesek vagyunk megbízhatóan különbséget tenni 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szimbólumok között.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ccb8d37e4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ccb8d37e4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4f2599d40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4f2599d40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4f2599d40a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4f2599d40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Néhány FSK modulációnak a vízesés diagramja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(vízszintes tengely: frekvencia; függőleges tengely: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idő):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Az RTTY módot az amerikai haditengerészet és pari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őrség előszeretettel használta, manapság már csak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rádióamatőr körökben használatos.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 GSM (2G) mobilrendszer az FSK egy speciális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módját, a GMSK-t használja, ezzel jobb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spektrumhatékonyságot elérve.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2122"/>
                </a:solidFill>
                <a:highlight>
                  <a:srgbClr val="FFFFFF"/>
                </a:highlight>
              </a:rPr>
              <a:t>Az </a:t>
            </a:r>
            <a:r>
              <a:rPr b="1" lang="en" sz="1200">
                <a:solidFill>
                  <a:srgbClr val="202122"/>
                </a:solidFill>
                <a:highlight>
                  <a:srgbClr val="FFFFFF"/>
                </a:highlight>
              </a:rPr>
              <a:t>FT8</a:t>
            </a:r>
            <a:r>
              <a:rPr lang="en" sz="1200">
                <a:solidFill>
                  <a:srgbClr val="202122"/>
                </a:solidFill>
                <a:highlight>
                  <a:srgbClr val="FFFFFF"/>
                </a:highlight>
              </a:rPr>
              <a:t> - "</a:t>
            </a:r>
            <a:r>
              <a:rPr b="1" lang="en" sz="1200">
                <a:solidFill>
                  <a:srgbClr val="202122"/>
                </a:solidFill>
                <a:highlight>
                  <a:srgbClr val="FFFFFF"/>
                </a:highlight>
              </a:rPr>
              <a:t>F</a:t>
            </a:r>
            <a:r>
              <a:rPr lang="en" sz="1200">
                <a:solidFill>
                  <a:srgbClr val="202122"/>
                </a:solidFill>
                <a:highlight>
                  <a:srgbClr val="FFFFFF"/>
                </a:highlight>
              </a:rPr>
              <a:t>ranke-</a:t>
            </a:r>
            <a:r>
              <a:rPr b="1" lang="en" sz="1200">
                <a:solidFill>
                  <a:srgbClr val="202122"/>
                </a:solidFill>
                <a:highlight>
                  <a:srgbClr val="FFFFFF"/>
                </a:highlight>
              </a:rPr>
              <a:t>T</a:t>
            </a:r>
            <a:r>
              <a:rPr lang="en" sz="1200">
                <a:solidFill>
                  <a:srgbClr val="202122"/>
                </a:solidFill>
                <a:highlight>
                  <a:srgbClr val="FFFFFF"/>
                </a:highlight>
              </a:rPr>
              <a:t>aylor design, </a:t>
            </a:r>
            <a:r>
              <a:rPr b="1" lang="en" sz="1200">
                <a:solidFill>
                  <a:srgbClr val="202122"/>
                </a:solidFill>
                <a:highlight>
                  <a:srgbClr val="FFFFFF"/>
                </a:highlight>
              </a:rPr>
              <a:t>8</a:t>
            </a:r>
            <a:r>
              <a:rPr lang="en" sz="1200">
                <a:solidFill>
                  <a:srgbClr val="202122"/>
                </a:solidFill>
                <a:highlight>
                  <a:srgbClr val="FFFFFF"/>
                </a:highlight>
              </a:rPr>
              <a:t>-FSK modulation" keskeny sávú, számítógép által generált digitális jelátvitelre épülő rádiókommunikációs üzemmód. Az FT8 a </a:t>
            </a:r>
            <a:r>
              <a:rPr lang="en" sz="12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2"/>
              </a:rPr>
              <a:t>rádióamatőr forgalmazásban</a:t>
            </a:r>
            <a:r>
              <a:rPr lang="en" sz="1200">
                <a:solidFill>
                  <a:srgbClr val="202122"/>
                </a:solidFill>
                <a:highlight>
                  <a:srgbClr val="FFFFFF"/>
                </a:highlight>
              </a:rPr>
              <a:t> széleskörűen elterjedt, mivel zajszint alatti, nagyon gyenge jelekből is vissza lehet nyerni az átvitt információt.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4f2599d40a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4f2599d40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Fázisbillentyűzésnél a különböző szimbólumokat 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vivő különböző fázisai jelentik. Ezt változtatgatjuk,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így a vivőnk nem egy folytonos szinusz lesz, hanem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szimbólumváltáskor lesznek benne „ugrások”.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 fázis egy relatív dolog, mindig csak valamihez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viszonyítva tudjuk értelmezni. Ezért ilyenkor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differenciális kódolást szokás használni, ami annyit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jelent, hogy nem az éppen látott jel fázisát nézzük,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hanem a váltásokkor megnézzük, hogy mennyivel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változott a jel fázisa, és a szimbólumainkat 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különböző mértékű „ugrásokhoz” rendeljük.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4f2599d40a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4f2599d40a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Amatőr körökben általában bináris (BPSK -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kétállapotú), vagy kvadratúra (QPSK - négyállapotú)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fázisbillentyűzést használnak. Itt ezeknek néhány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vízesésdiagramja látható.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Az egyes módok végén a szám az átviteli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sebességre utal. Figyeljük meg, hogy az azonos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szimbólumszám ellenére a BPSK250 jóval nagyobb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sávszélességet foglal mint a BPSK31. Ez a gyorsabb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szimbólumidőnek köszönhető.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Ellenben a BPSK31 és QPSK31 nagyjából ugyanazt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 sávszélességet foglalja el. Ennek oka, hogy bár 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szimbólumszám az utóbbinál nagyobb, 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szimbólumidők megegyeznek.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3bb57ffd0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3bb57ffd0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Leleményes mérnökök megoldották, hogy 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demodulálást φ=0 fázishibával lehessen produkálni,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és így lehetőségük volt ugyanarra a csatornára még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egy, 90°-kal eltolt vivőfrekvenciát kisugározni, mivel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ezt a kettőt demodulálásnál megbízhatóan szét lehet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választani.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Ennek az egésznek az alapja az, hogy a koszinusz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és szinusz függvények ortogonálisak, vagyis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függetlenek egymástól. Emlékezzünk az előadás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elejére: A descartes koordináta rendszereknél 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bázisvektorok merőlegesek voltak (90°-kal elforgatva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egymáshoz képest), és ezen vektorok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meghosszabbításaira (tengelyekre) vetítettük 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forgóvektorok segítségével a koszinusz és szinusz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függvényeket.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Vagyis ebből következik, hogy a koszinusz és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szinusz függvények is ortogonálisak. Ennek, mint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most láthattuk, hatalmas gyakorlati jelentősége van.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4f2599d40a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4f2599d40a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Ha a PSK szimbólumokat konstellációs diagramon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helyezzük el, láthatjuk, hogy azok egy kör mentén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helyezkednek el. Ha visszaemlékezünk 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koordináták poláris ábrázolásához, akkor könnyű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látni, hogy a szimbólumokhoz mutató vektor hossza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mindig megegyezik (lévén kör mentén találhatóak),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csak a fázisuk (vektor vízszintes tengellyel bezárt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szöge) különbözik egymástól. Ezért hívjuk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fázisbillentyűzésnek.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4f2599d40a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4f2599d40a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 digitális modulációknak egy másik széles körben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használt fajtája a kvadratúra amplitúdó moduláció. Itt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két ortogonális vivőt (emlékezzünk vissza az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ortogonalitás lényegére!) modulálunk egyszerre, így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ugyanazon a frekvencián lényegében létrehoztunk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két független csatornát, amit külön manipulálhatunk.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Ezeket a vivőket bázisvektorokként használva,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lényegében egy koordináta rendszerben (IQ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diagramon) tetszőleges vektort hozhatunk létre.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 QAM állapotszáma rendszerint kettő valamilyen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hatványa. Az alacsonyabb állapotszámú verziókat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(256, 64 és alatta) szinte napi szinten használjuk,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amikor Wi-Fi-n keresztül kommunikálunk. Nagyobb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állapotszámú rokonait (1024, 4096) pedig a modern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kábeltévé szabványokban láthatjuk viszont.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3bb57ffd05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3bb57ffd05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</a:t>
            </a:r>
            <a:r>
              <a:rPr lang="en"/>
              <a:t>etszőleges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szinuszos jel felbontható fázis és kvadratúra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komponensekre. Így nem csak a digitális adások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állíthatók elő, illetve demodulálhatók ezzel 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módszerrel, hanem (kellő ügyességgel) tetszőleges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modulációt előállíthatunk IQ jelek segítségével.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3bb57ffd0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3bb57ffd0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4ccb8d37e4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4ccb8d37e4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393e92370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393e92370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f12b5875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f12b587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f12b5875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f12b5875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ccb8d37e4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ccb8d37e4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ccb8d37e4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ccb8d37e4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3975dbee6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3975dbee6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f12b5875c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f12b5875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gif"/><Relationship Id="rId4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gif"/><Relationship Id="rId4" Type="http://schemas.openxmlformats.org/officeDocument/2006/relationships/image" Target="../media/image37.jpg"/><Relationship Id="rId5" Type="http://schemas.openxmlformats.org/officeDocument/2006/relationships/hyperlink" Target="http://drive.google.com/file/d/1EsUZofpkedoDam068iJH3Jf7_IbAVva8/view" TargetMode="External"/><Relationship Id="rId6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4.jpg"/><Relationship Id="rId4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6.png"/><Relationship Id="rId4" Type="http://schemas.openxmlformats.org/officeDocument/2006/relationships/image" Target="../media/image23.jpg"/><Relationship Id="rId5" Type="http://schemas.openxmlformats.org/officeDocument/2006/relationships/image" Target="../media/image19.png"/><Relationship Id="rId6" Type="http://schemas.openxmlformats.org/officeDocument/2006/relationships/hyperlink" Target="http://drive.google.com/file/d/1iCu6bKkK1CItrwXmvcDnU4vn_YZdwlO3/view" TargetMode="External"/><Relationship Id="rId7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jpg"/><Relationship Id="rId4" Type="http://schemas.openxmlformats.org/officeDocument/2006/relationships/hyperlink" Target="http://drive.google.com/file/d/1KSEu8u28vd3XeORByC546lZWSiYWqcUH/view" TargetMode="External"/><Relationship Id="rId5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jpg"/><Relationship Id="rId4" Type="http://schemas.openxmlformats.org/officeDocument/2006/relationships/image" Target="../media/image30.jpg"/><Relationship Id="rId5" Type="http://schemas.openxmlformats.org/officeDocument/2006/relationships/hyperlink" Target="http://drive.google.com/file/d/1oBdqo9HiiFj9IaqXOWsKXiOUlkevWkhR/view" TargetMode="External"/><Relationship Id="rId6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jpg"/><Relationship Id="rId4" Type="http://schemas.openxmlformats.org/officeDocument/2006/relationships/image" Target="../media/image26.png"/><Relationship Id="rId9" Type="http://schemas.openxmlformats.org/officeDocument/2006/relationships/image" Target="../media/image22.png"/><Relationship Id="rId5" Type="http://schemas.openxmlformats.org/officeDocument/2006/relationships/hyperlink" Target="http://drive.google.com/file/d/1BPRArAYw22Ls943cPSPRn-rQvGOVEwDv/view" TargetMode="External"/><Relationship Id="rId6" Type="http://schemas.openxmlformats.org/officeDocument/2006/relationships/image" Target="../media/image6.png"/><Relationship Id="rId7" Type="http://schemas.openxmlformats.org/officeDocument/2006/relationships/hyperlink" Target="http://drive.google.com/file/d/1NkfgcKjNwCxcZ2afmhQlSp2e3IQm5eOh/view" TargetMode="External"/><Relationship Id="rId8" Type="http://schemas.openxmlformats.org/officeDocument/2006/relationships/hyperlink" Target="http://drive.google.com/file/d/1zUw3lQ6cfGyg4YFuCREE-m2qxGQ2knhe/view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jpg"/><Relationship Id="rId4" Type="http://schemas.openxmlformats.org/officeDocument/2006/relationships/image" Target="../media/image42.jpg"/><Relationship Id="rId5" Type="http://schemas.openxmlformats.org/officeDocument/2006/relationships/image" Target="../media/image38.jpg"/><Relationship Id="rId6" Type="http://schemas.openxmlformats.org/officeDocument/2006/relationships/hyperlink" Target="http://drive.google.com/file/d/1aKrI8i-6vdSpn5_0P4157eNFsvzrZH7q/view" TargetMode="External"/><Relationship Id="rId7" Type="http://schemas.openxmlformats.org/officeDocument/2006/relationships/image" Target="../media/image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1.png"/><Relationship Id="rId4" Type="http://schemas.openxmlformats.org/officeDocument/2006/relationships/image" Target="../media/image44.png"/><Relationship Id="rId5" Type="http://schemas.openxmlformats.org/officeDocument/2006/relationships/image" Target="../media/image4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9.gif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gif"/><Relationship Id="rId4" Type="http://schemas.openxmlformats.org/officeDocument/2006/relationships/image" Target="../media/image33.gif"/><Relationship Id="rId5" Type="http://schemas.openxmlformats.org/officeDocument/2006/relationships/image" Target="../media/image43.png"/><Relationship Id="rId6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gif"/><Relationship Id="rId4" Type="http://schemas.openxmlformats.org/officeDocument/2006/relationships/image" Target="../media/image13.gif"/><Relationship Id="rId5" Type="http://schemas.openxmlformats.org/officeDocument/2006/relationships/image" Target="../media/image11.gif"/><Relationship Id="rId6" Type="http://schemas.openxmlformats.org/officeDocument/2006/relationships/image" Target="../media/image10.gif"/><Relationship Id="rId7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gif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gif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791050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Hogyan működnek a rádiók I.</a:t>
            </a:r>
            <a:endParaRPr sz="3600"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Modulációk, matematikai háttér</a:t>
            </a: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9600" y="3318825"/>
            <a:ext cx="1983949" cy="91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 moduláció spektruma</a:t>
            </a: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00" y="1744325"/>
            <a:ext cx="3864514" cy="333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8389" y="1744325"/>
            <a:ext cx="4215602" cy="333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Mit is tanultunk?</a:t>
            </a:r>
            <a:endParaRPr/>
          </a:p>
        </p:txBody>
      </p:sp>
      <p:sp>
        <p:nvSpPr>
          <p:cNvPr id="144" name="Google Shape;144;p2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Miért kell moduláció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Fourier-transzformáció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Frekvencia spektrum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Fazorok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type="title"/>
          </p:nvPr>
        </p:nvSpPr>
        <p:spPr>
          <a:xfrm>
            <a:off x="327963" y="946275"/>
            <a:ext cx="8222100" cy="53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Modulációk fajtái </a:t>
            </a:r>
            <a:endParaRPr/>
          </a:p>
        </p:txBody>
      </p:sp>
      <p:cxnSp>
        <p:nvCxnSpPr>
          <p:cNvPr id="150" name="Google Shape;150;p24"/>
          <p:cNvCxnSpPr/>
          <p:nvPr/>
        </p:nvCxnSpPr>
        <p:spPr>
          <a:xfrm flipH="1">
            <a:off x="1967600" y="2956225"/>
            <a:ext cx="1278600" cy="735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" name="Google Shape;151;p24"/>
          <p:cNvCxnSpPr/>
          <p:nvPr/>
        </p:nvCxnSpPr>
        <p:spPr>
          <a:xfrm rot="10800000">
            <a:off x="5490850" y="2981750"/>
            <a:ext cx="728700" cy="881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2" name="Google Shape;152;p24"/>
          <p:cNvCxnSpPr/>
          <p:nvPr/>
        </p:nvCxnSpPr>
        <p:spPr>
          <a:xfrm flipH="1">
            <a:off x="4472600" y="2956225"/>
            <a:ext cx="52200" cy="835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3" name="Google Shape;153;p24"/>
          <p:cNvSpPr txBox="1"/>
          <p:nvPr/>
        </p:nvSpPr>
        <p:spPr>
          <a:xfrm>
            <a:off x="1365700" y="3732425"/>
            <a:ext cx="16425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Amplitúdó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24"/>
          <p:cNvSpPr txBox="1"/>
          <p:nvPr/>
        </p:nvSpPr>
        <p:spPr>
          <a:xfrm>
            <a:off x="3907725" y="3788525"/>
            <a:ext cx="16425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Frekvencia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p24"/>
          <p:cNvSpPr txBox="1"/>
          <p:nvPr/>
        </p:nvSpPr>
        <p:spPr>
          <a:xfrm>
            <a:off x="6135000" y="3788525"/>
            <a:ext cx="1211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Fázis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6" name="Google Shape;15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3850" y="2522300"/>
            <a:ext cx="2690335" cy="43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8200" y="3519400"/>
            <a:ext cx="4605850" cy="91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4"/>
          <p:cNvSpPr txBox="1"/>
          <p:nvPr/>
        </p:nvSpPr>
        <p:spPr>
          <a:xfrm>
            <a:off x="4999725" y="4267625"/>
            <a:ext cx="62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Szög</a:t>
            </a:r>
            <a:endParaRPr/>
          </a:p>
        </p:txBody>
      </p:sp>
      <p:sp>
        <p:nvSpPr>
          <p:cNvPr id="159" name="Google Shape;159;p24"/>
          <p:cNvSpPr txBox="1"/>
          <p:nvPr/>
        </p:nvSpPr>
        <p:spPr>
          <a:xfrm>
            <a:off x="382050" y="1852450"/>
            <a:ext cx="474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Hova “rejthetjük” az átvivendő információt?</a:t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CW (“komplexebb OOK”)</a:t>
            </a:r>
            <a:endParaRPr/>
          </a:p>
        </p:txBody>
      </p:sp>
      <p:sp>
        <p:nvSpPr>
          <p:cNvPr id="165" name="Google Shape;165;p2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Continuous</a:t>
            </a:r>
            <a:r>
              <a:rPr lang="en">
                <a:solidFill>
                  <a:srgbClr val="666666"/>
                </a:solidFill>
              </a:rPr>
              <a:t> wave, Morze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Két szintű amplitude shift keying (ASK)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</p:txBody>
      </p:sp>
      <p:pic>
        <p:nvPicPr>
          <p:cNvPr id="166" name="Google Shape;16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6325" y="2978075"/>
            <a:ext cx="3429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3400" y="1766298"/>
            <a:ext cx="1905000" cy="2544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25"/>
          <p:cNvCxnSpPr/>
          <p:nvPr/>
        </p:nvCxnSpPr>
        <p:spPr>
          <a:xfrm>
            <a:off x="5812450" y="1992000"/>
            <a:ext cx="0" cy="2452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69" name="Google Shape;169;p25"/>
          <p:cNvCxnSpPr/>
          <p:nvPr/>
        </p:nvCxnSpPr>
        <p:spPr>
          <a:xfrm>
            <a:off x="5819875" y="4429950"/>
            <a:ext cx="2051400" cy="7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0" name="Google Shape;170;p25"/>
          <p:cNvSpPr txBox="1"/>
          <p:nvPr/>
        </p:nvSpPr>
        <p:spPr>
          <a:xfrm rot="-5400000">
            <a:off x="5360625" y="3179675"/>
            <a:ext cx="673200" cy="6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Idő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6384775" y="4553175"/>
            <a:ext cx="1159500" cy="2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Frekvencia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CW&#10;" id="172" name="Google Shape;172;p25" title="Coherent_CW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71400" y="4588900"/>
            <a:ext cx="433925" cy="43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CW</a:t>
            </a:r>
            <a:endParaRPr/>
          </a:p>
        </p:txBody>
      </p:sp>
      <p:sp>
        <p:nvSpPr>
          <p:cNvPr id="178" name="Google Shape;178;p26"/>
          <p:cNvSpPr txBox="1"/>
          <p:nvPr>
            <p:ph idx="1" type="body"/>
          </p:nvPr>
        </p:nvSpPr>
        <p:spPr>
          <a:xfrm>
            <a:off x="405025" y="1911650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</p:txBody>
      </p:sp>
      <p:pic>
        <p:nvPicPr>
          <p:cNvPr id="179" name="Google Shape;17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050" y="2216625"/>
            <a:ext cx="3048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8375" y="1797600"/>
            <a:ext cx="2516875" cy="3243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AM/ AM-DSB</a:t>
            </a:r>
            <a:endParaRPr/>
          </a:p>
        </p:txBody>
      </p:sp>
      <p:sp>
        <p:nvSpPr>
          <p:cNvPr id="186" name="Google Shape;186;p27"/>
          <p:cNvSpPr txBox="1"/>
          <p:nvPr>
            <p:ph idx="1" type="body"/>
          </p:nvPr>
        </p:nvSpPr>
        <p:spPr>
          <a:xfrm>
            <a:off x="334025" y="16213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</p:txBody>
      </p:sp>
      <p:pic>
        <p:nvPicPr>
          <p:cNvPr descr="AM" id="187" name="Google Shape;18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4950" y="2895950"/>
            <a:ext cx="5002474" cy="223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8450" y="1864000"/>
            <a:ext cx="1702000" cy="2831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2200" y="2354788"/>
            <a:ext cx="4096252" cy="43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7"/>
          <p:cNvSpPr txBox="1"/>
          <p:nvPr/>
        </p:nvSpPr>
        <p:spPr>
          <a:xfrm>
            <a:off x="44750" y="1727950"/>
            <a:ext cx="3735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+"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Egyszerű demodulálni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+"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Tömeges elérés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-"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Rengeteg elpazarolt energia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-"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Additív zajérzékenység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-"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Rossz spektrumhatékonyság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1" name="Google Shape;191;p27" title="AM_Modulatio_2015-06-27T16-57-35Z_198.0kHz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61150" y="4695950"/>
            <a:ext cx="433925" cy="43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7"/>
          <p:cNvSpPr txBox="1"/>
          <p:nvPr/>
        </p:nvSpPr>
        <p:spPr>
          <a:xfrm>
            <a:off x="3216400" y="1813525"/>
            <a:ext cx="3735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Fónia (hangátvitelre)</a:t>
            </a:r>
            <a:endParaRPr sz="15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/>
          <p:nvPr>
            <p:ph type="title"/>
          </p:nvPr>
        </p:nvSpPr>
        <p:spPr>
          <a:xfrm>
            <a:off x="460950" y="738750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AM-</a:t>
            </a:r>
            <a:r>
              <a:rPr lang="en"/>
              <a:t>SSB</a:t>
            </a:r>
            <a:endParaRPr/>
          </a:p>
        </p:txBody>
      </p:sp>
      <p:sp>
        <p:nvSpPr>
          <p:cNvPr id="198" name="Google Shape;198;p28"/>
          <p:cNvSpPr txBox="1"/>
          <p:nvPr>
            <p:ph idx="1" type="body"/>
          </p:nvPr>
        </p:nvSpPr>
        <p:spPr>
          <a:xfrm>
            <a:off x="642875" y="1889350"/>
            <a:ext cx="8222100" cy="27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Az AM két oldasávja ugyan azt az információt hordozza.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Nyomjuk el az egyiket (meg a vivőt is)!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</a:rPr>
              <a:t>SSB: Single side band</a:t>
            </a:r>
            <a:endParaRPr sz="14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</a:rPr>
              <a:t>LSB: alsó marad </a:t>
            </a:r>
            <a:endParaRPr sz="14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</a:rPr>
              <a:t>USB: felső marad</a:t>
            </a:r>
            <a:endParaRPr sz="14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+"/>
            </a:pPr>
            <a:r>
              <a:rPr lang="en">
                <a:solidFill>
                  <a:srgbClr val="666666"/>
                </a:solidFill>
              </a:rPr>
              <a:t>Kevesebb sávszélesség</a:t>
            </a:r>
            <a:endParaRPr>
              <a:solidFill>
                <a:srgbClr val="666666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+"/>
            </a:pPr>
            <a:r>
              <a:rPr lang="en">
                <a:solidFill>
                  <a:srgbClr val="666666"/>
                </a:solidFill>
              </a:rPr>
              <a:t>Kevesebb energiapazarlás</a:t>
            </a:r>
            <a:endParaRPr>
              <a:solidFill>
                <a:srgbClr val="666666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-"/>
            </a:pPr>
            <a:r>
              <a:rPr lang="en">
                <a:solidFill>
                  <a:srgbClr val="666666"/>
                </a:solidFill>
              </a:rPr>
              <a:t> Rosszabb minőség</a:t>
            </a:r>
            <a:endParaRPr>
              <a:solidFill>
                <a:srgbClr val="666666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-"/>
            </a:pPr>
            <a:r>
              <a:rPr lang="en">
                <a:solidFill>
                  <a:srgbClr val="666666"/>
                </a:solidFill>
              </a:rPr>
              <a:t>Zajérzékenység</a:t>
            </a:r>
            <a:endParaRPr>
              <a:solidFill>
                <a:srgbClr val="666666"/>
              </a:solidFill>
            </a:endParaRPr>
          </a:p>
        </p:txBody>
      </p:sp>
      <p:pic>
        <p:nvPicPr>
          <p:cNvPr id="199" name="Google Shape;19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7278" y="1824475"/>
            <a:ext cx="1853150" cy="3092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M-USB" id="200" name="Google Shape;200;p28" title="USB_Sound (1)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10300" y="4602550"/>
            <a:ext cx="433950" cy="43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/>
          <p:nvPr>
            <p:ph type="title"/>
          </p:nvPr>
        </p:nvSpPr>
        <p:spPr>
          <a:xfrm>
            <a:off x="460950" y="662550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FM</a:t>
            </a:r>
            <a:endParaRPr/>
          </a:p>
        </p:txBody>
      </p:sp>
      <p:sp>
        <p:nvSpPr>
          <p:cNvPr id="206" name="Google Shape;206;p29"/>
          <p:cNvSpPr txBox="1"/>
          <p:nvPr>
            <p:ph idx="1" type="body"/>
          </p:nvPr>
        </p:nvSpPr>
        <p:spPr>
          <a:xfrm>
            <a:off x="187875" y="1813150"/>
            <a:ext cx="64533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Amplitúdó helyett a frekvencia változik a hang függvényében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</p:txBody>
      </p:sp>
      <p:pic>
        <p:nvPicPr>
          <p:cNvPr id="207" name="Google Shape;20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8348" y="2333800"/>
            <a:ext cx="3689825" cy="259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6150" y="1813150"/>
            <a:ext cx="1696900" cy="264377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9"/>
          <p:cNvSpPr txBox="1"/>
          <p:nvPr/>
        </p:nvSpPr>
        <p:spPr>
          <a:xfrm>
            <a:off x="148550" y="2501050"/>
            <a:ext cx="37359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Roboto"/>
              <a:buChar char="+"/>
            </a:pPr>
            <a:r>
              <a:rPr lang="en" sz="15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Jó zajtűrés</a:t>
            </a:r>
            <a:endParaRPr sz="15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Roboto"/>
              <a:buChar char="-"/>
            </a:pPr>
            <a:r>
              <a:rPr lang="en" sz="15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Bonyolultabb demodulációs eljárások</a:t>
            </a:r>
            <a:endParaRPr sz="15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Roboto"/>
              <a:buChar char="-"/>
            </a:pPr>
            <a:r>
              <a:rPr lang="en" sz="15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Sávszélesség szerint:</a:t>
            </a:r>
            <a:endParaRPr sz="15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Roboto"/>
              <a:buChar char="-"/>
            </a:pPr>
            <a:r>
              <a:rPr lang="en" sz="15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Szélessávú FM (műsor)</a:t>
            </a:r>
            <a:endParaRPr sz="15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Roboto"/>
              <a:buChar char="-"/>
            </a:pPr>
            <a:r>
              <a:rPr lang="en" sz="15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Keskenysávú FM (HAM)</a:t>
            </a:r>
            <a:endParaRPr sz="15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0" name="Google Shape;210;p29" title="WFM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83050" y="4486775"/>
            <a:ext cx="357750" cy="3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Demók (AM, FM, SSB, CW)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/>
          <p:nvPr>
            <p:ph type="title"/>
          </p:nvPr>
        </p:nvSpPr>
        <p:spPr>
          <a:xfrm>
            <a:off x="460950" y="738750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Digitális modulációk</a:t>
            </a:r>
            <a:endParaRPr/>
          </a:p>
        </p:txBody>
      </p:sp>
      <p:sp>
        <p:nvSpPr>
          <p:cNvPr id="221" name="Google Shape;221;p31"/>
          <p:cNvSpPr txBox="1"/>
          <p:nvPr>
            <p:ph idx="1" type="body"/>
          </p:nvPr>
        </p:nvSpPr>
        <p:spPr>
          <a:xfrm>
            <a:off x="460950" y="193252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Analóg jel helyett biteket viszünk át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</a:rPr>
              <a:t>Szimbólumok</a:t>
            </a:r>
            <a:r>
              <a:rPr lang="en">
                <a:solidFill>
                  <a:srgbClr val="666666"/>
                </a:solidFill>
              </a:rPr>
              <a:t>: egyszerre egy szimbólum megy át, ez kódolhat több bitet.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Pl. 4 különböző szimbólum: 2 bit/sym (00, 01, 10, 11)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</a:rPr>
              <a:t>Baud ráta</a:t>
            </a:r>
            <a:r>
              <a:rPr lang="en">
                <a:solidFill>
                  <a:srgbClr val="666666"/>
                </a:solidFill>
              </a:rPr>
              <a:t>: Szimbólumsebesség (sym/sec)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</a:rPr>
              <a:t>Bitráta</a:t>
            </a:r>
            <a:r>
              <a:rPr lang="en">
                <a:solidFill>
                  <a:srgbClr val="666666"/>
                </a:solidFill>
              </a:rPr>
              <a:t>: Bitsebesség = sym/sec * bit/sym = bit/sec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(Szimbólumsebesség * Szimbólum által kódolt bitszám)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 az a moduláció, és miért csináljuk?</a:t>
            </a:r>
            <a:endParaRPr/>
          </a:p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400650" y="2268125"/>
            <a:ext cx="4700100" cy="11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Kell, mert:</a:t>
            </a:r>
            <a:endParaRPr>
              <a:solidFill>
                <a:srgbClr val="666666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-"/>
            </a:pPr>
            <a:r>
              <a:rPr lang="en">
                <a:solidFill>
                  <a:srgbClr val="666666"/>
                </a:solidFill>
              </a:rPr>
              <a:t>Nincs elég hosszú antennánk</a:t>
            </a:r>
            <a:endParaRPr>
              <a:solidFill>
                <a:srgbClr val="666666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-"/>
            </a:pPr>
            <a:r>
              <a:rPr lang="en">
                <a:solidFill>
                  <a:srgbClr val="666666"/>
                </a:solidFill>
              </a:rPr>
              <a:t>Nem akarjuk, hogy ütközzenek a jelek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2400">
                <a:solidFill>
                  <a:srgbClr val="000000"/>
                </a:solidFill>
              </a:rPr>
            </a:br>
            <a:endParaRPr sz="2400">
              <a:solidFill>
                <a:srgbClr val="000000"/>
              </a:solidFill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6028" y="1862800"/>
            <a:ext cx="2653775" cy="30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 txBox="1"/>
          <p:nvPr>
            <p:ph type="title"/>
          </p:nvPr>
        </p:nvSpPr>
        <p:spPr>
          <a:xfrm>
            <a:off x="460950" y="738750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FSK</a:t>
            </a:r>
            <a:endParaRPr/>
          </a:p>
        </p:txBody>
      </p:sp>
      <p:sp>
        <p:nvSpPr>
          <p:cNvPr id="227" name="Google Shape;227;p32"/>
          <p:cNvSpPr txBox="1"/>
          <p:nvPr>
            <p:ph idx="1" type="body"/>
          </p:nvPr>
        </p:nvSpPr>
        <p:spPr>
          <a:xfrm>
            <a:off x="460950" y="181742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Frequency shift keying - frekvenciabillentyűzés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Egy szimbólum: adott frekvenciájú jel.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Relatív frekvenciák és a baud rate 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határozzák meg a pontos módot. </a:t>
            </a:r>
            <a:endParaRPr>
              <a:solidFill>
                <a:srgbClr val="666666"/>
              </a:solidFill>
            </a:endParaRPr>
          </a:p>
        </p:txBody>
      </p:sp>
      <p:pic>
        <p:nvPicPr>
          <p:cNvPr id="228" name="Google Shape;22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0450" y="1781475"/>
            <a:ext cx="2854200" cy="321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2"/>
          <p:cNvSpPr txBox="1"/>
          <p:nvPr/>
        </p:nvSpPr>
        <p:spPr>
          <a:xfrm>
            <a:off x="4690300" y="4380975"/>
            <a:ext cx="4101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FSK</a:t>
            </a:r>
            <a:endParaRPr/>
          </a:p>
        </p:txBody>
      </p:sp>
      <p:pic>
        <p:nvPicPr>
          <p:cNvPr id="235" name="Google Shape;23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995" y="983125"/>
            <a:ext cx="1855725" cy="30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/>
        </p:nvSpPr>
        <p:spPr>
          <a:xfrm>
            <a:off x="661200" y="4140575"/>
            <a:ext cx="16473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Radio teletype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RTTY, rütyütyü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" name="Google Shape;237;p33"/>
          <p:cNvSpPr txBox="1"/>
          <p:nvPr/>
        </p:nvSpPr>
        <p:spPr>
          <a:xfrm>
            <a:off x="3500100" y="4183725"/>
            <a:ext cx="2143800" cy="7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MSK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(képen KG-STV)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Minimum shift keying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p33"/>
          <p:cNvSpPr txBox="1"/>
          <p:nvPr/>
        </p:nvSpPr>
        <p:spPr>
          <a:xfrm>
            <a:off x="6829138" y="4251925"/>
            <a:ext cx="17193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FT8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9150" y="1025313"/>
            <a:ext cx="1855725" cy="309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3" title="RTTY_170Hz_50Bd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12200" y="421332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3" title="FT8audio.mp3">
            <a:hlinkClick r:id="rId7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14025" y="421332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3" title="KG-STV_MSK_text.mp3">
            <a:hlinkClick r:id="rId8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35770" y="421332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19495" y="942675"/>
            <a:ext cx="1905000" cy="31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4"/>
          <p:cNvSpPr txBox="1"/>
          <p:nvPr>
            <p:ph type="title"/>
          </p:nvPr>
        </p:nvSpPr>
        <p:spPr>
          <a:xfrm>
            <a:off x="460950" y="738750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PSK</a:t>
            </a:r>
            <a:endParaRPr/>
          </a:p>
        </p:txBody>
      </p:sp>
      <p:sp>
        <p:nvSpPr>
          <p:cNvPr id="249" name="Google Shape;249;p34"/>
          <p:cNvSpPr txBox="1"/>
          <p:nvPr>
            <p:ph idx="1" type="body"/>
          </p:nvPr>
        </p:nvSpPr>
        <p:spPr>
          <a:xfrm>
            <a:off x="460950" y="181742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Phase</a:t>
            </a:r>
            <a:r>
              <a:rPr lang="en">
                <a:solidFill>
                  <a:srgbClr val="666666"/>
                </a:solidFill>
              </a:rPr>
              <a:t> shift keying - fázisbillentyűzés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Egy szimbólum: adott fázisú jel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A fázis relatív =&gt; ref szimbólum/diff kódolás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Szimbólumok számától függően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Pl.: BPSK, QPSK, 8PSK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250" name="Google Shape;250;p34"/>
          <p:cNvSpPr txBox="1"/>
          <p:nvPr/>
        </p:nvSpPr>
        <p:spPr>
          <a:xfrm>
            <a:off x="4690300" y="4380975"/>
            <a:ext cx="4101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9625" y="1999850"/>
            <a:ext cx="4014326" cy="258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/>
          <p:nvPr>
            <p:ph type="title"/>
          </p:nvPr>
        </p:nvSpPr>
        <p:spPr>
          <a:xfrm>
            <a:off x="460950" y="738750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PSK</a:t>
            </a:r>
            <a:endParaRPr/>
          </a:p>
        </p:txBody>
      </p:sp>
      <p:sp>
        <p:nvSpPr>
          <p:cNvPr id="257" name="Google Shape;257;p35"/>
          <p:cNvSpPr txBox="1"/>
          <p:nvPr/>
        </p:nvSpPr>
        <p:spPr>
          <a:xfrm>
            <a:off x="4690300" y="4380975"/>
            <a:ext cx="4101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8" name="Google Shape;258;p35"/>
          <p:cNvPicPr preferRelativeResize="0"/>
          <p:nvPr/>
        </p:nvPicPr>
        <p:blipFill rotWithShape="1">
          <a:blip r:embed="rId3">
            <a:alphaModFix/>
          </a:blip>
          <a:srcRect b="0" l="44304" r="43833" t="0"/>
          <a:stretch/>
        </p:blipFill>
        <p:spPr>
          <a:xfrm>
            <a:off x="1913550" y="1855375"/>
            <a:ext cx="920800" cy="263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5"/>
          <p:cNvPicPr preferRelativeResize="0"/>
          <p:nvPr/>
        </p:nvPicPr>
        <p:blipFill rotWithShape="1">
          <a:blip r:embed="rId4">
            <a:alphaModFix/>
          </a:blip>
          <a:srcRect b="0" l="33770" r="32941" t="0"/>
          <a:stretch/>
        </p:blipFill>
        <p:spPr>
          <a:xfrm>
            <a:off x="3327100" y="1855375"/>
            <a:ext cx="2583921" cy="263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5"/>
          <p:cNvPicPr preferRelativeResize="0"/>
          <p:nvPr/>
        </p:nvPicPr>
        <p:blipFill rotWithShape="1">
          <a:blip r:embed="rId5">
            <a:alphaModFix/>
          </a:blip>
          <a:srcRect b="0" l="47215" r="46786" t="0"/>
          <a:stretch/>
        </p:blipFill>
        <p:spPr>
          <a:xfrm>
            <a:off x="6640050" y="1855375"/>
            <a:ext cx="465564" cy="263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5"/>
          <p:cNvSpPr txBox="1"/>
          <p:nvPr/>
        </p:nvSpPr>
        <p:spPr>
          <a:xfrm>
            <a:off x="1971075" y="4647125"/>
            <a:ext cx="971100" cy="3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BPSK31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" name="Google Shape;262;p35"/>
          <p:cNvSpPr txBox="1"/>
          <p:nvPr/>
        </p:nvSpPr>
        <p:spPr>
          <a:xfrm>
            <a:off x="4086450" y="4677225"/>
            <a:ext cx="971100" cy="3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PSK250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" name="Google Shape;263;p35"/>
          <p:cNvSpPr txBox="1"/>
          <p:nvPr/>
        </p:nvSpPr>
        <p:spPr>
          <a:xfrm>
            <a:off x="6433825" y="4647125"/>
            <a:ext cx="971100" cy="3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Q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PSK31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4" name="Google Shape;264;p35" title="Coherent_PSK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90850" y="45568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6"/>
          <p:cNvSpPr txBox="1"/>
          <p:nvPr>
            <p:ph type="title"/>
          </p:nvPr>
        </p:nvSpPr>
        <p:spPr>
          <a:xfrm>
            <a:off x="407025" y="1114950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IQ-moduláció (black magic)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Addíciós tételekből következően: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Ugyanazon frekin két egymástól független 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jel átvitele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Vivők: Fázisban 90° eltérés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/>
              <a:t>I: In-phase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Q: quadrature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Mire lesz ez jó? Komplex keverés</a:t>
            </a:r>
            <a:endParaRPr sz="1500"/>
          </a:p>
          <a:p>
            <a:pPr indent="0" lvl="0" marL="0" rtl="0" algn="l">
              <a:spcBef>
                <a:spcPts val="7500"/>
              </a:spcBef>
              <a:spcAft>
                <a:spcPts val="1600"/>
              </a:spcAft>
              <a:buNone/>
            </a:pPr>
            <a:r>
              <a:rPr lang="en" sz="1200"/>
              <a:t>(Erről bővebben később lesz szó, az RTL-SDR működése miatt kell most kicsit beszélnünk róla.)</a:t>
            </a:r>
            <a:endParaRPr sz="1200"/>
          </a:p>
        </p:txBody>
      </p:sp>
      <p:pic>
        <p:nvPicPr>
          <p:cNvPr id="271" name="Google Shape;27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7706" y="1772375"/>
            <a:ext cx="5049919" cy="27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7"/>
          <p:cNvSpPr txBox="1"/>
          <p:nvPr>
            <p:ph type="title"/>
          </p:nvPr>
        </p:nvSpPr>
        <p:spPr>
          <a:xfrm>
            <a:off x="460950" y="738750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Konstellációs diagramok</a:t>
            </a:r>
            <a:endParaRPr/>
          </a:p>
        </p:txBody>
      </p:sp>
      <p:sp>
        <p:nvSpPr>
          <p:cNvPr id="277" name="Google Shape;277;p37"/>
          <p:cNvSpPr txBox="1"/>
          <p:nvPr>
            <p:ph idx="1" type="body"/>
          </p:nvPr>
        </p:nvSpPr>
        <p:spPr>
          <a:xfrm>
            <a:off x="460950" y="1817425"/>
            <a:ext cx="7933500" cy="24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Ábrázoljuk a szimbólumokhoz tartozó fazorokat!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</p:txBody>
      </p:sp>
      <p:pic>
        <p:nvPicPr>
          <p:cNvPr id="278" name="Google Shape;27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952" y="2556156"/>
            <a:ext cx="2125709" cy="2040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4757" y="2556156"/>
            <a:ext cx="2109768" cy="2040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0603" y="2597099"/>
            <a:ext cx="2034647" cy="1958732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7"/>
          <p:cNvSpPr txBox="1"/>
          <p:nvPr/>
        </p:nvSpPr>
        <p:spPr>
          <a:xfrm>
            <a:off x="2269538" y="4706325"/>
            <a:ext cx="4540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PSK jelek konstellációs diagramjai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8"/>
          <p:cNvSpPr txBox="1"/>
          <p:nvPr>
            <p:ph type="title"/>
          </p:nvPr>
        </p:nvSpPr>
        <p:spPr>
          <a:xfrm>
            <a:off x="460950" y="738750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QAM</a:t>
            </a:r>
            <a:endParaRPr/>
          </a:p>
        </p:txBody>
      </p:sp>
      <p:sp>
        <p:nvSpPr>
          <p:cNvPr id="287" name="Google Shape;287;p38"/>
          <p:cNvSpPr txBox="1"/>
          <p:nvPr>
            <p:ph idx="1" type="body"/>
          </p:nvPr>
        </p:nvSpPr>
        <p:spPr>
          <a:xfrm>
            <a:off x="214475" y="172012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Külön-külön amplitúdó moduláljuk I-t és Q-t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Quadrature Amplitude Modulation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16, 64, 256 QAM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DOCSIS, WiFi, DVB-T/S stb. 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</p:txBody>
      </p:sp>
      <p:pic>
        <p:nvPicPr>
          <p:cNvPr id="288" name="Google Shape;28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7625" y="1780925"/>
            <a:ext cx="3841630" cy="264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Miért is jó ez az egész?</a:t>
            </a:r>
            <a:endParaRPr/>
          </a:p>
        </p:txBody>
      </p:sp>
      <p:sp>
        <p:nvSpPr>
          <p:cNvPr id="294" name="Google Shape;294;p39"/>
          <p:cNvSpPr txBox="1"/>
          <p:nvPr>
            <p:ph idx="1" type="body"/>
          </p:nvPr>
        </p:nvSpPr>
        <p:spPr>
          <a:xfrm>
            <a:off x="4421950" y="1791750"/>
            <a:ext cx="3698100" cy="3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Építhetünk saját szoftverrádiókat.</a:t>
            </a:r>
            <a:endParaRPr/>
          </a:p>
        </p:txBody>
      </p:sp>
      <p:pic>
        <p:nvPicPr>
          <p:cNvPr id="295" name="Google Shape;29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924" y="1791750"/>
            <a:ext cx="3265800" cy="233745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9"/>
          <p:cNvSpPr txBox="1"/>
          <p:nvPr/>
        </p:nvSpPr>
        <p:spPr>
          <a:xfrm>
            <a:off x="407925" y="4414525"/>
            <a:ext cx="3735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De erről bővebben egy másik alkalommal…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7" name="Google Shape;297;p39"/>
          <p:cNvSpPr txBox="1"/>
          <p:nvPr/>
        </p:nvSpPr>
        <p:spPr>
          <a:xfrm>
            <a:off x="4338500" y="2299975"/>
            <a:ext cx="4819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Szoftverrádió = </a:t>
            </a:r>
            <a:endParaRPr sz="15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IQ (de)modulátor + digitális jelfeldolgozás</a:t>
            </a:r>
            <a:endParaRPr sz="15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0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Demók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Összefoglalás</a:t>
            </a:r>
            <a:endParaRPr/>
          </a:p>
        </p:txBody>
      </p:sp>
      <p:sp>
        <p:nvSpPr>
          <p:cNvPr id="308" name="Google Shape;308;p41"/>
          <p:cNvSpPr txBox="1"/>
          <p:nvPr>
            <p:ph idx="1" type="body"/>
          </p:nvPr>
        </p:nvSpPr>
        <p:spPr>
          <a:xfrm>
            <a:off x="471900" y="19118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Modulációk:</a:t>
            </a:r>
            <a:endParaRPr>
              <a:solidFill>
                <a:srgbClr val="666666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</a:pPr>
            <a:r>
              <a:rPr lang="en">
                <a:solidFill>
                  <a:srgbClr val="666666"/>
                </a:solidFill>
              </a:rPr>
              <a:t>CW</a:t>
            </a:r>
            <a:endParaRPr>
              <a:solidFill>
                <a:srgbClr val="666666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</a:pPr>
            <a:r>
              <a:rPr lang="en">
                <a:solidFill>
                  <a:srgbClr val="666666"/>
                </a:solidFill>
              </a:rPr>
              <a:t>AM-DSB, AM- SSB, FM</a:t>
            </a:r>
            <a:endParaRPr>
              <a:solidFill>
                <a:srgbClr val="666666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</a:pPr>
            <a:r>
              <a:rPr lang="en">
                <a:solidFill>
                  <a:srgbClr val="666666"/>
                </a:solidFill>
              </a:rPr>
              <a:t>Digitális: FSK, PSK, QAM</a:t>
            </a:r>
            <a:endParaRPr>
              <a:solidFill>
                <a:srgbClr val="666666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</a:pPr>
            <a:r>
              <a:rPr lang="en">
                <a:solidFill>
                  <a:srgbClr val="666666"/>
                </a:solidFill>
              </a:rPr>
              <a:t>IQ-moduláció</a:t>
            </a:r>
            <a:endParaRPr>
              <a:solidFill>
                <a:srgbClr val="666666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</a:pPr>
            <a:r>
              <a:rPr lang="en">
                <a:solidFill>
                  <a:srgbClr val="666666"/>
                </a:solidFill>
              </a:rPr>
              <a:t>Konstellációs diagramok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2400">
                <a:solidFill>
                  <a:srgbClr val="000000"/>
                </a:solidFill>
              </a:rPr>
            </a:br>
            <a:endParaRPr sz="2400">
              <a:solidFill>
                <a:srgbClr val="000000"/>
              </a:solidFill>
            </a:endParaRPr>
          </a:p>
        </p:txBody>
      </p:sp>
      <p:sp>
        <p:nvSpPr>
          <p:cNvPr id="309" name="Google Shape;309;p41"/>
          <p:cNvSpPr txBox="1"/>
          <p:nvPr/>
        </p:nvSpPr>
        <p:spPr>
          <a:xfrm>
            <a:off x="471900" y="3383175"/>
            <a:ext cx="3735900" cy="9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Kérdések?</a:t>
            </a: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642875" y="731600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Kéne valahogy ábrázolni a frekvenciákat…</a:t>
            </a:r>
            <a:endParaRPr/>
          </a:p>
        </p:txBody>
      </p:sp>
      <p:pic>
        <p:nvPicPr>
          <p:cNvPr descr="Spectrum Analyzer - Pi-Plates"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4050" y="1940525"/>
            <a:ext cx="5097950" cy="286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Fourier transzformáció</a:t>
            </a:r>
            <a:endParaRPr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Minden* jelet felbonthatunk szinuszos jelek összegére.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Felbontás: Fourier trafó 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Visszaállítás: inverz Fourier trafó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időtartomány  &lt;-&gt; frekvenciatartomány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6450" y="2525000"/>
            <a:ext cx="4504424" cy="245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Fourier transzformáció</a:t>
            </a:r>
            <a:endParaRPr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8838" y="3516525"/>
            <a:ext cx="4886325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3113" y="2191175"/>
            <a:ext cx="5019675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9525" y="3764200"/>
            <a:ext cx="1023600" cy="7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2625" y="3699488"/>
            <a:ext cx="897124" cy="89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Fazorok</a:t>
            </a:r>
            <a:endParaRPr/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Általános koszinuszos jel</a:t>
            </a:r>
            <a:endParaRPr>
              <a:solidFill>
                <a:srgbClr val="666666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Három paraméter: </a:t>
            </a:r>
            <a:endParaRPr>
              <a:solidFill>
                <a:srgbClr val="666666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>
                <a:solidFill>
                  <a:srgbClr val="666666"/>
                </a:solidFill>
              </a:rPr>
              <a:t>amplitudó</a:t>
            </a:r>
            <a:endParaRPr>
              <a:solidFill>
                <a:srgbClr val="666666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>
                <a:solidFill>
                  <a:srgbClr val="666666"/>
                </a:solidFill>
              </a:rPr>
              <a:t>frekvencia</a:t>
            </a:r>
            <a:endParaRPr>
              <a:solidFill>
                <a:srgbClr val="666666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>
                <a:solidFill>
                  <a:srgbClr val="666666"/>
                </a:solidFill>
              </a:rPr>
              <a:t>fázis 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2400">
                <a:solidFill>
                  <a:srgbClr val="000000"/>
                </a:solidFill>
              </a:rPr>
            </a:br>
            <a:r>
              <a:rPr lang="en" sz="2400">
                <a:solidFill>
                  <a:srgbClr val="666666"/>
                </a:solidFill>
              </a:rPr>
              <a:t>Kettőt összevonhatunk egy komplex számmá!</a:t>
            </a:r>
            <a:endParaRPr sz="2400">
              <a:solidFill>
                <a:srgbClr val="666666"/>
              </a:solidFill>
            </a:endParaRPr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4925" y="2032900"/>
            <a:ext cx="2690335" cy="43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Fazorok</a:t>
            </a:r>
            <a:endParaRPr/>
          </a:p>
        </p:txBody>
      </p:sp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436275" y="3757775"/>
            <a:ext cx="4835400" cy="13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2400">
                <a:solidFill>
                  <a:srgbClr val="000000"/>
                </a:solidFill>
              </a:rPr>
            </a:br>
            <a:endParaRPr sz="2400">
              <a:solidFill>
                <a:srgbClr val="000000"/>
              </a:solidFill>
            </a:endParaRPr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125" y="4043138"/>
            <a:ext cx="873300" cy="5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1663" y="3868525"/>
            <a:ext cx="2959988" cy="43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22063" y="4465300"/>
            <a:ext cx="2983234" cy="43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04929" y="1919072"/>
            <a:ext cx="1566746" cy="30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 rotWithShape="1">
          <a:blip r:embed="rId7">
            <a:alphaModFix/>
          </a:blip>
          <a:srcRect b="39658" l="2868" r="4598" t="9030"/>
          <a:stretch/>
        </p:blipFill>
        <p:spPr>
          <a:xfrm>
            <a:off x="1030250" y="2175513"/>
            <a:ext cx="3747200" cy="91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Fázisok ábrázolása</a:t>
            </a:r>
            <a:endParaRPr/>
          </a:p>
        </p:txBody>
      </p:sp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9458" y="1779550"/>
            <a:ext cx="1611269" cy="318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275" y="2217488"/>
            <a:ext cx="5794658" cy="2309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Modulációs tétel</a:t>
            </a:r>
            <a:endParaRPr/>
          </a:p>
        </p:txBody>
      </p:sp>
      <p:sp>
        <p:nvSpPr>
          <p:cNvPr id="129" name="Google Shape;129;p21"/>
          <p:cNvSpPr txBox="1"/>
          <p:nvPr/>
        </p:nvSpPr>
        <p:spPr>
          <a:xfrm>
            <a:off x="304750" y="3801900"/>
            <a:ext cx="84807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Két jel szorzatában a frekvenciáik különbsége és összege jelenik meg.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562" y="2965552"/>
            <a:ext cx="8897076" cy="43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475" y="2221275"/>
            <a:ext cx="7362825" cy="4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