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Verdana" panose="020B060403050404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L49DcCT+0hsmMCBLX2/W/HVTf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872D2B-F006-4D15-AE94-122520AFCB9C}">
  <a:tblStyle styleId="{EA872D2B-F006-4D15-AE94-122520AFCB9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4"/>
          </a:solidFill>
        </a:fill>
      </a:tcStyle>
    </a:wholeTbl>
    <a:band1H>
      <a:tcTxStyle/>
      <a:tcStyle>
        <a:tcBdr/>
        <a:fill>
          <a:solidFill>
            <a:srgbClr val="CAD5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5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8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"/>
              <a:t>vesztettem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7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27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9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0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74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0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1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2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3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3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5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6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6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rgbClr val="23B2E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>
            <a:spLocks noGrp="1"/>
          </p:cNvSpPr>
          <p:nvPr>
            <p:ph type="title"/>
          </p:nvPr>
        </p:nvSpPr>
        <p:spPr>
          <a:xfrm>
            <a:off x="460950" y="1461275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de" b="1"/>
              <a:t>Forgalmazás</a:t>
            </a:r>
            <a:endParaRPr b="1"/>
          </a:p>
        </p:txBody>
      </p:sp>
      <p:pic>
        <p:nvPicPr>
          <p:cNvPr id="68" name="Google Shape;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0025" y="3057775"/>
            <a:ext cx="1983949" cy="91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Betűzési ábécé</a:t>
            </a:r>
            <a:endParaRPr/>
          </a:p>
        </p:txBody>
      </p:sp>
      <p:graphicFrame>
        <p:nvGraphicFramePr>
          <p:cNvPr id="141" name="Google Shape;141;p32"/>
          <p:cNvGraphicFramePr/>
          <p:nvPr/>
        </p:nvGraphicFramePr>
        <p:xfrm>
          <a:off x="685800" y="1733550"/>
          <a:ext cx="2766075" cy="3368170"/>
        </p:xfrm>
        <a:graphic>
          <a:graphicData uri="http://schemas.openxmlformats.org/drawingml/2006/table">
            <a:tbl>
              <a:tblPr bandRow="1">
                <a:noFill/>
                <a:tableStyleId>{EA872D2B-F006-4D15-AE94-122520AFCB9C}</a:tableStyleId>
              </a:tblPr>
              <a:tblGrid>
                <a:gridCol w="30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Alfa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Antal, Aladár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Bravo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Béla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Charlie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Cecil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Delta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Dénes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Echo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Elemér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Foxtrot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Ferenc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Golf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Géza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Hotel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Helén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India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Ilona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J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Juliet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János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Kilo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Károly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Lima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László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Mike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Mátyás, Mihály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42" name="Google Shape;142;p32"/>
          <p:cNvGraphicFramePr/>
          <p:nvPr/>
        </p:nvGraphicFramePr>
        <p:xfrm>
          <a:off x="3566160" y="1733550"/>
          <a:ext cx="2766075" cy="3368170"/>
        </p:xfrm>
        <a:graphic>
          <a:graphicData uri="http://schemas.openxmlformats.org/drawingml/2006/table">
            <a:tbl>
              <a:tblPr bandRow="1">
                <a:noFill/>
                <a:tableStyleId>{EA872D2B-F006-4D15-AE94-122520AFCB9C}</a:tableStyleId>
              </a:tblPr>
              <a:tblGrid>
                <a:gridCol w="30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November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Nelli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Oscar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Olga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Papa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Péter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Quebec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Kvelle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Romeo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Róbert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Sierra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Sándor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Tango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Tamás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Uniform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Ubul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Victor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Viktor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Whiskey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dupla-Vilmos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X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X-ray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ikszes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Y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Yankee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ipszilon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6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Z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Zulu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" sz="1100" u="none" strike="noStrike" cap="none">
                          <a:solidFill>
                            <a:schemeClr val="lt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Zoltán</a:t>
                      </a:r>
                      <a:endParaRPr sz="1100" u="none" strike="noStrike" cap="none">
                        <a:solidFill>
                          <a:schemeClr val="lt2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Riport</a:t>
            </a:r>
            <a:endParaRPr/>
          </a:p>
        </p:txBody>
      </p:sp>
      <p:sp>
        <p:nvSpPr>
          <p:cNvPr id="148" name="Google Shape;148;p33"/>
          <p:cNvSpPr txBox="1"/>
          <p:nvPr/>
        </p:nvSpPr>
        <p:spPr>
          <a:xfrm>
            <a:off x="471900" y="1897797"/>
            <a:ext cx="41001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 – Readability (1-5)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S – Strength (1-9)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T – Tone (1-9)</a:t>
            </a:r>
            <a:endParaRPr/>
          </a:p>
        </p:txBody>
      </p:sp>
      <p:pic>
        <p:nvPicPr>
          <p:cNvPr id="149" name="Google Shape;149;p33" descr="A képen szöveg, eszköz, mérőeszköz, Mérőműszer látható&#10;&#10;Előfordulhat, hogy a mesterséges intelligencia által létrehozott tartalom helytel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080" y="3304831"/>
            <a:ext cx="30226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54610" y="1809694"/>
            <a:ext cx="3125945" cy="299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Q kódok</a:t>
            </a:r>
            <a:endParaRPr/>
          </a:p>
        </p:txBody>
      </p:sp>
      <p:sp>
        <p:nvSpPr>
          <p:cNvPr id="156" name="Google Shape;156;p34"/>
          <p:cNvSpPr txBox="1"/>
          <p:nvPr/>
        </p:nvSpPr>
        <p:spPr>
          <a:xfrm>
            <a:off x="471900" y="1886605"/>
            <a:ext cx="9289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Nemzetközi megegyezés alapján, tengerészeti kommunikációból</a:t>
            </a:r>
            <a:endParaRPr sz="36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QSO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=direct connection, </a:t>
            </a: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QRZ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=Who’s calling?</a:t>
            </a:r>
            <a:endParaRPr sz="20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QSL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=Acknowledging receipt</a:t>
            </a:r>
            <a:endParaRPr sz="20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QRM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=Man-made noise, </a:t>
            </a: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QRN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=Atmospheric noise</a:t>
            </a:r>
            <a:endParaRPr sz="20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QRP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=Decrease TX power, </a:t>
            </a: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QRO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=Increase TX power</a:t>
            </a:r>
            <a:endParaRPr sz="20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QSB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=Fading</a:t>
            </a:r>
            <a:endParaRPr sz="20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1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CQ</a:t>
            </a: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=Calling all (“seek you”)</a:t>
            </a:r>
            <a:endParaRPr lang="de" sz="200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1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QTH</a:t>
            </a:r>
            <a:r>
              <a:rPr lang="de" sz="2000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=Location (lokátorkocka, a miénk JN97ML)</a:t>
            </a:r>
            <a:endParaRPr sz="2000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Rövidítések</a:t>
            </a:r>
            <a:endParaRPr/>
          </a:p>
        </p:txBody>
      </p:sp>
      <p:sp>
        <p:nvSpPr>
          <p:cNvPr id="162" name="Google Shape;162;p35"/>
          <p:cNvSpPr txBox="1"/>
          <p:nvPr/>
        </p:nvSpPr>
        <p:spPr>
          <a:xfrm>
            <a:off x="471900" y="1910030"/>
            <a:ext cx="9289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de =&gt; -tól/-től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73 =&gt; Best regards / Minden jót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DX =&gt; long-distance QS</a:t>
            </a:r>
            <a:r>
              <a:rPr lang="de" sz="200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O</a:t>
            </a: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 / hosszútáv</a:t>
            </a:r>
            <a:r>
              <a:rPr lang="de" sz="200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ú összeköttetés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HAM =&gt; </a:t>
            </a:r>
            <a:r>
              <a:rPr lang="de" sz="2000" b="0" i="0" u="none" strike="sng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sonka</a:t>
            </a: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 rádióamatőr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Naplózás</a:t>
            </a:r>
            <a:endParaRPr/>
          </a:p>
        </p:txBody>
      </p:sp>
      <p:pic>
        <p:nvPicPr>
          <p:cNvPr id="168" name="Google Shape;168;p36"/>
          <p:cNvPicPr preferRelativeResize="0"/>
          <p:nvPr/>
        </p:nvPicPr>
        <p:blipFill rotWithShape="1">
          <a:blip r:embed="rId3">
            <a:alphaModFix/>
          </a:blip>
          <a:srcRect l="-980" r="1" b="51662"/>
          <a:stretch/>
        </p:blipFill>
        <p:spPr>
          <a:xfrm>
            <a:off x="513478" y="2016708"/>
            <a:ext cx="8117043" cy="2852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QSL lap</a:t>
            </a:r>
            <a:endParaRPr/>
          </a:p>
        </p:txBody>
      </p:sp>
      <p:pic>
        <p:nvPicPr>
          <p:cNvPr id="174" name="Google Shape;174;p37" descr="A képen szöveg, Betűtípus, képernyőkép, szám látható&#10;&#10;Előfordulhat, hogy a mesterséges intelligencia által létrehozott tartalom helytel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59" y="2126524"/>
            <a:ext cx="3970021" cy="255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7" descr="A képen szöveg, kézírás, Betűtípus, szám látható&#10;&#10;Előfordulhat, hogy a mesterséges intelligencia által létrehozott tartalom helytele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3981" y="2144086"/>
            <a:ext cx="3970020" cy="2534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Rádiókezelés</a:t>
            </a:r>
            <a:endParaRPr/>
          </a:p>
        </p:txBody>
      </p:sp>
      <p:sp>
        <p:nvSpPr>
          <p:cNvPr id="181" name="Google Shape;181;p39"/>
          <p:cNvSpPr txBox="1"/>
          <p:nvPr/>
        </p:nvSpPr>
        <p:spPr>
          <a:xfrm>
            <a:off x="471900" y="1919913"/>
            <a:ext cx="8292600" cy="200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Összekötés</a:t>
            </a:r>
            <a:endParaRPr sz="20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Antenna, koax, rádió</a:t>
            </a:r>
            <a:endParaRPr sz="14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Beállítás</a:t>
            </a:r>
            <a:endParaRPr sz="20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Frekvencia beállítása</a:t>
            </a:r>
            <a:endParaRPr lang="d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Mód beállítása</a:t>
            </a:r>
            <a:endParaRPr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Squelch, CTCSS (FM-nél)…</a:t>
            </a:r>
            <a:endParaRPr dirty="0"/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 dirty="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Adás teljesítménye</a:t>
            </a:r>
            <a:endParaRPr sz="14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2" name="Google Shape;18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8349" y="3003971"/>
            <a:ext cx="4458645" cy="187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SWR mérő és antennahangoló</a:t>
            </a:r>
            <a:endParaRPr/>
          </a:p>
        </p:txBody>
      </p:sp>
      <p:pic>
        <p:nvPicPr>
          <p:cNvPr id="188" name="Google Shape;18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648" y="2090380"/>
            <a:ext cx="3803333" cy="246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9122" y="2385060"/>
            <a:ext cx="4178214" cy="2080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Antennahangolás</a:t>
            </a:r>
            <a:endParaRPr/>
          </a:p>
        </p:txBody>
      </p:sp>
      <p:sp>
        <p:nvSpPr>
          <p:cNvPr id="195" name="Google Shape;195;p43"/>
          <p:cNvSpPr txBox="1"/>
          <p:nvPr/>
        </p:nvSpPr>
        <p:spPr>
          <a:xfrm>
            <a:off x="471900" y="1919913"/>
            <a:ext cx="857304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10 Induktivitás minimumra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20 Kapacitás változtatásával SWR minimalizálás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30 Ha van még más fokozat, induktivitás++ és GOTO 20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40 Legkisebb elért SWR kiválasztása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Ideális SWR: 1</a:t>
            </a:r>
            <a:endParaRPr/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1.5 is nagyon jó már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Hogyan tegyük tönkre az eszközöket?</a:t>
            </a:r>
            <a:endParaRPr/>
          </a:p>
        </p:txBody>
      </p:sp>
      <p:sp>
        <p:nvSpPr>
          <p:cNvPr id="201" name="Google Shape;201;p44"/>
          <p:cNvSpPr txBox="1"/>
          <p:nvPr/>
        </p:nvSpPr>
        <p:spPr>
          <a:xfrm>
            <a:off x="471900" y="1919913"/>
            <a:ext cx="829246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Adásra kapcsolunk antenna/műteher nélkül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QRO erősítővel különösen egészséges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Viharban bedugva hagyjuk az antennát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Bekapcsolva hagyjuk a tápot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Az elektornika varázsfüsttel megy, és ha kiszáll belőle, nem fog működni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Kimenetet rövidre zárjuk, a bemenetet túlvezéreljük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Leisszuk/esszük, leejtjük az eszközt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Mi kell ahhoz, hogy forgalmazhassunk?</a:t>
            </a:r>
            <a:endParaRPr/>
          </a:p>
        </p:txBody>
      </p:sp>
      <p:sp>
        <p:nvSpPr>
          <p:cNvPr id="74" name="Google Shape;74;p4"/>
          <p:cNvSpPr txBox="1"/>
          <p:nvPr/>
        </p:nvSpPr>
        <p:spPr>
          <a:xfrm>
            <a:off x="634999" y="1946424"/>
            <a:ext cx="4996181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no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Állomás (praktikus ha van)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Engedély (ez jogilag kell)</a:t>
            </a:r>
            <a:endParaRPr/>
          </a:p>
        </p:txBody>
      </p:sp>
      <p:pic>
        <p:nvPicPr>
          <p:cNvPr id="75" name="Google Shape;75;p4" descr="A képen acél, Kompozit anyag, mérnöki tudomány, kültéri látható&#10;&#10;Előfordulhat, hogy a mesterséges intelligencia által létrehozott tartalom helytel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6148" y="1842749"/>
            <a:ext cx="1867852" cy="2490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4" descr="A képen elektronika, fényképezőgép, Autóalkatrész, autó látható&#10;&#10;Előfordulhat, hogy a mesterséges intelligencia által létrehozott tartalom helytele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36" y="2417082"/>
            <a:ext cx="2344615" cy="17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4" descr="A képen antenna látható&#10;&#10;Előfordulhat, hogy a mesterséges intelligencia által létrehozott tartalom helytelen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9012" y="2543616"/>
            <a:ext cx="2212178" cy="1542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4" descr="A képen Elektronikus eszköz, szöveg, személy, irodaszerek látható&#10;&#10;Előfordulhat, hogy a mesterséges intelligencia által létrehozott tartalom helytelen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6531" y="1842749"/>
            <a:ext cx="2276205" cy="225781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 txBox="1"/>
          <p:nvPr/>
        </p:nvSpPr>
        <p:spPr>
          <a:xfrm>
            <a:off x="6700039" y="4333218"/>
            <a:ext cx="2276205" cy="56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(csak vevő, nem engedélyköteles)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Hullámterjedési módok</a:t>
            </a:r>
            <a:endParaRPr/>
          </a:p>
        </p:txBody>
      </p:sp>
      <p:grpSp>
        <p:nvGrpSpPr>
          <p:cNvPr id="207" name="Google Shape;207;p46"/>
          <p:cNvGrpSpPr/>
          <p:nvPr/>
        </p:nvGrpSpPr>
        <p:grpSpPr>
          <a:xfrm>
            <a:off x="0" y="1686064"/>
            <a:ext cx="9144000" cy="3451860"/>
            <a:chOff x="0" y="1686064"/>
            <a:chExt cx="9144000" cy="3451860"/>
          </a:xfrm>
        </p:grpSpPr>
        <p:sp>
          <p:nvSpPr>
            <p:cNvPr id="208" name="Google Shape;208;p46"/>
            <p:cNvSpPr/>
            <p:nvPr/>
          </p:nvSpPr>
          <p:spPr>
            <a:xfrm>
              <a:off x="0" y="1686064"/>
              <a:ext cx="9143365" cy="3451860"/>
            </a:xfrm>
            <a:custGeom>
              <a:avLst/>
              <a:gdLst/>
              <a:ahLst/>
              <a:cxnLst/>
              <a:rect l="l" t="t" r="r" b="b"/>
              <a:pathLst>
                <a:path w="9143365" h="3451860" extrusionOk="0">
                  <a:moveTo>
                    <a:pt x="9142920" y="0"/>
                  </a:moveTo>
                  <a:lnTo>
                    <a:pt x="0" y="0"/>
                  </a:lnTo>
                  <a:lnTo>
                    <a:pt x="0" y="3451860"/>
                  </a:lnTo>
                  <a:lnTo>
                    <a:pt x="9142920" y="3451860"/>
                  </a:lnTo>
                  <a:lnTo>
                    <a:pt x="914292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6"/>
            <p:cNvSpPr/>
            <p:nvPr/>
          </p:nvSpPr>
          <p:spPr>
            <a:xfrm>
              <a:off x="0" y="1754644"/>
              <a:ext cx="9144000" cy="40639"/>
            </a:xfrm>
            <a:custGeom>
              <a:avLst/>
              <a:gdLst/>
              <a:ahLst/>
              <a:cxnLst/>
              <a:rect l="l" t="t" r="r" b="b"/>
              <a:pathLst>
                <a:path w="9144000" h="406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40640"/>
                  </a:lnTo>
                  <a:lnTo>
                    <a:pt x="9144000" y="40640"/>
                  </a:lnTo>
                  <a:lnTo>
                    <a:pt x="9144000" y="139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6"/>
            <p:cNvSpPr/>
            <p:nvPr/>
          </p:nvSpPr>
          <p:spPr>
            <a:xfrm>
              <a:off x="0" y="175337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6"/>
            <p:cNvSpPr/>
            <p:nvPr/>
          </p:nvSpPr>
          <p:spPr>
            <a:xfrm>
              <a:off x="0" y="175083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6"/>
            <p:cNvSpPr/>
            <p:nvPr/>
          </p:nvSpPr>
          <p:spPr>
            <a:xfrm>
              <a:off x="0" y="174956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6"/>
            <p:cNvSpPr/>
            <p:nvPr/>
          </p:nvSpPr>
          <p:spPr>
            <a:xfrm>
              <a:off x="0" y="174702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0" y="0"/>
                  </a:moveTo>
                  <a:lnTo>
                    <a:pt x="0" y="2539"/>
                  </a:lnTo>
                  <a:lnTo>
                    <a:pt x="9144000" y="2539"/>
                  </a:lnTo>
                  <a:lnTo>
                    <a:pt x="914400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6"/>
            <p:cNvSpPr/>
            <p:nvPr/>
          </p:nvSpPr>
          <p:spPr>
            <a:xfrm>
              <a:off x="0" y="174575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144000" y="254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6"/>
            <p:cNvSpPr/>
            <p:nvPr/>
          </p:nvSpPr>
          <p:spPr>
            <a:xfrm>
              <a:off x="0" y="174448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6"/>
            <p:cNvSpPr/>
            <p:nvPr/>
          </p:nvSpPr>
          <p:spPr>
            <a:xfrm>
              <a:off x="0" y="174194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6"/>
            <p:cNvSpPr/>
            <p:nvPr/>
          </p:nvSpPr>
          <p:spPr>
            <a:xfrm>
              <a:off x="0" y="174067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6"/>
            <p:cNvSpPr/>
            <p:nvPr/>
          </p:nvSpPr>
          <p:spPr>
            <a:xfrm>
              <a:off x="0" y="173940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144000" y="254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6"/>
            <p:cNvSpPr/>
            <p:nvPr/>
          </p:nvSpPr>
          <p:spPr>
            <a:xfrm>
              <a:off x="0" y="173686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6"/>
            <p:cNvSpPr/>
            <p:nvPr/>
          </p:nvSpPr>
          <p:spPr>
            <a:xfrm>
              <a:off x="0" y="173559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6"/>
            <p:cNvSpPr/>
            <p:nvPr/>
          </p:nvSpPr>
          <p:spPr>
            <a:xfrm>
              <a:off x="0" y="173432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6"/>
            <p:cNvSpPr/>
            <p:nvPr/>
          </p:nvSpPr>
          <p:spPr>
            <a:xfrm>
              <a:off x="0" y="173178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6"/>
            <p:cNvSpPr/>
            <p:nvPr/>
          </p:nvSpPr>
          <p:spPr>
            <a:xfrm>
              <a:off x="0" y="173051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6"/>
            <p:cNvSpPr/>
            <p:nvPr/>
          </p:nvSpPr>
          <p:spPr>
            <a:xfrm>
              <a:off x="0" y="172924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6"/>
            <p:cNvSpPr/>
            <p:nvPr/>
          </p:nvSpPr>
          <p:spPr>
            <a:xfrm>
              <a:off x="0" y="172670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144000" y="254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6"/>
            <p:cNvSpPr/>
            <p:nvPr/>
          </p:nvSpPr>
          <p:spPr>
            <a:xfrm>
              <a:off x="0" y="172543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6"/>
            <p:cNvSpPr/>
            <p:nvPr/>
          </p:nvSpPr>
          <p:spPr>
            <a:xfrm>
              <a:off x="0" y="172416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6"/>
            <p:cNvSpPr/>
            <p:nvPr/>
          </p:nvSpPr>
          <p:spPr>
            <a:xfrm>
              <a:off x="0" y="172289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6"/>
            <p:cNvSpPr/>
            <p:nvPr/>
          </p:nvSpPr>
          <p:spPr>
            <a:xfrm>
              <a:off x="0" y="172035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144000" y="254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6"/>
            <p:cNvSpPr/>
            <p:nvPr/>
          </p:nvSpPr>
          <p:spPr>
            <a:xfrm>
              <a:off x="0" y="171908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3E3E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6"/>
            <p:cNvSpPr/>
            <p:nvPr/>
          </p:nvSpPr>
          <p:spPr>
            <a:xfrm>
              <a:off x="0" y="171781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6"/>
            <p:cNvSpPr/>
            <p:nvPr/>
          </p:nvSpPr>
          <p:spPr>
            <a:xfrm>
              <a:off x="0" y="1714004"/>
              <a:ext cx="9144000" cy="3810"/>
            </a:xfrm>
            <a:custGeom>
              <a:avLst/>
              <a:gdLst/>
              <a:ahLst/>
              <a:cxnLst/>
              <a:rect l="l" t="t" r="r" b="b"/>
              <a:pathLst>
                <a:path w="9144000" h="3810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9144000" y="3810"/>
                  </a:lnTo>
                  <a:lnTo>
                    <a:pt x="9144000" y="254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6"/>
            <p:cNvSpPr/>
            <p:nvPr/>
          </p:nvSpPr>
          <p:spPr>
            <a:xfrm>
              <a:off x="0" y="171146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0" y="0"/>
                  </a:moveTo>
                  <a:lnTo>
                    <a:pt x="0" y="2539"/>
                  </a:lnTo>
                  <a:lnTo>
                    <a:pt x="9144000" y="2539"/>
                  </a:lnTo>
                  <a:lnTo>
                    <a:pt x="914400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6"/>
            <p:cNvSpPr/>
            <p:nvPr/>
          </p:nvSpPr>
          <p:spPr>
            <a:xfrm>
              <a:off x="0" y="171019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FDFD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6"/>
            <p:cNvSpPr/>
            <p:nvPr/>
          </p:nvSpPr>
          <p:spPr>
            <a:xfrm>
              <a:off x="0" y="170892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EDE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6"/>
            <p:cNvSpPr/>
            <p:nvPr/>
          </p:nvSpPr>
          <p:spPr>
            <a:xfrm>
              <a:off x="0" y="170765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144000" y="254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6"/>
            <p:cNvSpPr/>
            <p:nvPr/>
          </p:nvSpPr>
          <p:spPr>
            <a:xfrm>
              <a:off x="0" y="170765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144000" y="254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6"/>
            <p:cNvSpPr/>
            <p:nvPr/>
          </p:nvSpPr>
          <p:spPr>
            <a:xfrm>
              <a:off x="0" y="170765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9144000" y="254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ADAD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6"/>
            <p:cNvSpPr/>
            <p:nvPr/>
          </p:nvSpPr>
          <p:spPr>
            <a:xfrm>
              <a:off x="0" y="170638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6"/>
            <p:cNvSpPr/>
            <p:nvPr/>
          </p:nvSpPr>
          <p:spPr>
            <a:xfrm>
              <a:off x="0" y="170638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7D7D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6"/>
            <p:cNvSpPr/>
            <p:nvPr/>
          </p:nvSpPr>
          <p:spPr>
            <a:xfrm>
              <a:off x="0" y="170511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5D5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6"/>
            <p:cNvSpPr/>
            <p:nvPr/>
          </p:nvSpPr>
          <p:spPr>
            <a:xfrm>
              <a:off x="0" y="170511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3D3D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6"/>
            <p:cNvSpPr/>
            <p:nvPr/>
          </p:nvSpPr>
          <p:spPr>
            <a:xfrm>
              <a:off x="0" y="170511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6"/>
            <p:cNvSpPr/>
            <p:nvPr/>
          </p:nvSpPr>
          <p:spPr>
            <a:xfrm>
              <a:off x="0" y="170384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6"/>
            <p:cNvSpPr/>
            <p:nvPr/>
          </p:nvSpPr>
          <p:spPr>
            <a:xfrm>
              <a:off x="0" y="170384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FCFC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6"/>
            <p:cNvSpPr/>
            <p:nvPr/>
          </p:nvSpPr>
          <p:spPr>
            <a:xfrm>
              <a:off x="0" y="170257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0" y="0"/>
                  </a:moveTo>
                  <a:lnTo>
                    <a:pt x="0" y="1270"/>
                  </a:lnTo>
                  <a:lnTo>
                    <a:pt x="914400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6"/>
            <p:cNvSpPr/>
            <p:nvPr/>
          </p:nvSpPr>
          <p:spPr>
            <a:xfrm>
              <a:off x="0" y="170257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6"/>
            <p:cNvSpPr/>
            <p:nvPr/>
          </p:nvSpPr>
          <p:spPr>
            <a:xfrm>
              <a:off x="0" y="170130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8C8C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6"/>
            <p:cNvSpPr/>
            <p:nvPr/>
          </p:nvSpPr>
          <p:spPr>
            <a:xfrm>
              <a:off x="0" y="170130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6"/>
            <p:cNvSpPr/>
            <p:nvPr/>
          </p:nvSpPr>
          <p:spPr>
            <a:xfrm>
              <a:off x="0" y="170003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0" y="0"/>
                  </a:moveTo>
                  <a:lnTo>
                    <a:pt x="0" y="2539"/>
                  </a:lnTo>
                  <a:lnTo>
                    <a:pt x="914400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6"/>
            <p:cNvSpPr/>
            <p:nvPr/>
          </p:nvSpPr>
          <p:spPr>
            <a:xfrm>
              <a:off x="0" y="170003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2C2C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6"/>
            <p:cNvSpPr/>
            <p:nvPr/>
          </p:nvSpPr>
          <p:spPr>
            <a:xfrm>
              <a:off x="0" y="169876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6"/>
            <p:cNvSpPr/>
            <p:nvPr/>
          </p:nvSpPr>
          <p:spPr>
            <a:xfrm>
              <a:off x="0" y="169876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6"/>
            <p:cNvSpPr/>
            <p:nvPr/>
          </p:nvSpPr>
          <p:spPr>
            <a:xfrm>
              <a:off x="0" y="169749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0" y="0"/>
                  </a:moveTo>
                  <a:lnTo>
                    <a:pt x="0" y="1269"/>
                  </a:lnTo>
                  <a:lnTo>
                    <a:pt x="9144000" y="1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6"/>
            <p:cNvSpPr/>
            <p:nvPr/>
          </p:nvSpPr>
          <p:spPr>
            <a:xfrm>
              <a:off x="0" y="169749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BBBBB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46"/>
            <p:cNvSpPr/>
            <p:nvPr/>
          </p:nvSpPr>
          <p:spPr>
            <a:xfrm>
              <a:off x="0" y="169622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46"/>
            <p:cNvSpPr/>
            <p:nvPr/>
          </p:nvSpPr>
          <p:spPr>
            <a:xfrm>
              <a:off x="0" y="169622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6"/>
            <p:cNvSpPr/>
            <p:nvPr/>
          </p:nvSpPr>
          <p:spPr>
            <a:xfrm>
              <a:off x="0" y="169495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0" y="0"/>
                  </a:moveTo>
                  <a:lnTo>
                    <a:pt x="0" y="1270"/>
                  </a:lnTo>
                  <a:lnTo>
                    <a:pt x="9144000" y="12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4B4B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6"/>
            <p:cNvSpPr/>
            <p:nvPr/>
          </p:nvSpPr>
          <p:spPr>
            <a:xfrm>
              <a:off x="0" y="169495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6"/>
            <p:cNvSpPr/>
            <p:nvPr/>
          </p:nvSpPr>
          <p:spPr>
            <a:xfrm>
              <a:off x="0" y="169368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6"/>
            <p:cNvSpPr/>
            <p:nvPr/>
          </p:nvSpPr>
          <p:spPr>
            <a:xfrm>
              <a:off x="0" y="169368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6"/>
            <p:cNvSpPr/>
            <p:nvPr/>
          </p:nvSpPr>
          <p:spPr>
            <a:xfrm>
              <a:off x="0" y="169241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0" y="0"/>
                  </a:moveTo>
                  <a:lnTo>
                    <a:pt x="0" y="2539"/>
                  </a:lnTo>
                  <a:lnTo>
                    <a:pt x="9144000" y="25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0" y="169241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0" y="169114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0" y="169114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7A7A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6"/>
            <p:cNvSpPr/>
            <p:nvPr/>
          </p:nvSpPr>
          <p:spPr>
            <a:xfrm>
              <a:off x="0" y="169114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0" y="168987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4A4A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6"/>
            <p:cNvSpPr/>
            <p:nvPr/>
          </p:nvSpPr>
          <p:spPr>
            <a:xfrm>
              <a:off x="0" y="168987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6"/>
            <p:cNvSpPr/>
            <p:nvPr/>
          </p:nvSpPr>
          <p:spPr>
            <a:xfrm>
              <a:off x="0" y="168860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6"/>
            <p:cNvSpPr/>
            <p:nvPr/>
          </p:nvSpPr>
          <p:spPr>
            <a:xfrm>
              <a:off x="0" y="168860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9F9F9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6"/>
            <p:cNvSpPr/>
            <p:nvPr/>
          </p:nvSpPr>
          <p:spPr>
            <a:xfrm>
              <a:off x="0" y="168860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9144000" y="127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6"/>
            <p:cNvSpPr/>
            <p:nvPr/>
          </p:nvSpPr>
          <p:spPr>
            <a:xfrm>
              <a:off x="0" y="168733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9C9C9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6"/>
            <p:cNvSpPr/>
            <p:nvPr/>
          </p:nvSpPr>
          <p:spPr>
            <a:xfrm>
              <a:off x="0" y="1687334"/>
              <a:ext cx="9144000" cy="1269"/>
            </a:xfrm>
            <a:custGeom>
              <a:avLst/>
              <a:gdLst/>
              <a:ahLst/>
              <a:cxnLst/>
              <a:rect l="l" t="t" r="r" b="b"/>
              <a:pathLst>
                <a:path w="9144000" h="126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9144000" y="126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9B9B9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6"/>
            <p:cNvSpPr/>
            <p:nvPr/>
          </p:nvSpPr>
          <p:spPr>
            <a:xfrm>
              <a:off x="0" y="1686064"/>
              <a:ext cx="9144000" cy="2539"/>
            </a:xfrm>
            <a:custGeom>
              <a:avLst/>
              <a:gdLst/>
              <a:ahLst/>
              <a:cxnLst/>
              <a:rect l="l" t="t" r="r" b="b"/>
              <a:pathLst>
                <a:path w="9144000" h="2539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2539"/>
                  </a:lnTo>
                  <a:lnTo>
                    <a:pt x="9144000" y="2539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6"/>
            <p:cNvSpPr/>
            <p:nvPr/>
          </p:nvSpPr>
          <p:spPr>
            <a:xfrm>
              <a:off x="1046480" y="1961654"/>
              <a:ext cx="7052400" cy="28701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Közvetlen hullámterjedés (Line of Sight)</a:t>
            </a:r>
            <a:endParaRPr/>
          </a:p>
        </p:txBody>
      </p:sp>
      <p:sp>
        <p:nvSpPr>
          <p:cNvPr id="281" name="Google Shape;281;p47"/>
          <p:cNvSpPr txBox="1"/>
          <p:nvPr/>
        </p:nvSpPr>
        <p:spPr>
          <a:xfrm>
            <a:off x="635000" y="1946424"/>
            <a:ext cx="3524100" cy="17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no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URH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Fényszerű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Rövidtávú összeköttetés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Többutas terjedés</a:t>
            </a:r>
            <a:b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reflexiók révén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2" name="Google Shape;282;p47"/>
          <p:cNvSpPr/>
          <p:nvPr/>
        </p:nvSpPr>
        <p:spPr>
          <a:xfrm>
            <a:off x="3876753" y="3236472"/>
            <a:ext cx="4490549" cy="17001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Ionoszférikus terjedés</a:t>
            </a:r>
            <a:endParaRPr/>
          </a:p>
        </p:txBody>
      </p:sp>
      <p:sp>
        <p:nvSpPr>
          <p:cNvPr id="288" name="Google Shape;288;p8"/>
          <p:cNvSpPr txBox="1"/>
          <p:nvPr/>
        </p:nvSpPr>
        <p:spPr>
          <a:xfrm>
            <a:off x="367325" y="1946427"/>
            <a:ext cx="3509429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no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Ionizált felső légkör visszaverő hatása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Hosszútávú összeköttetéshez (DX)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309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Rövidhullámú sávokon (1 MHz - 30 MHz)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8"/>
          <p:cNvSpPr/>
          <p:nvPr/>
        </p:nvSpPr>
        <p:spPr>
          <a:xfrm>
            <a:off x="4295350" y="3000494"/>
            <a:ext cx="4707900" cy="2037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Különleges terjedési módok</a:t>
            </a:r>
            <a:endParaRPr/>
          </a:p>
        </p:txBody>
      </p:sp>
      <p:grpSp>
        <p:nvGrpSpPr>
          <p:cNvPr id="295" name="Google Shape;295;p11"/>
          <p:cNvGrpSpPr/>
          <p:nvPr/>
        </p:nvGrpSpPr>
        <p:grpSpPr>
          <a:xfrm>
            <a:off x="464819" y="1832114"/>
            <a:ext cx="8329860" cy="3152130"/>
            <a:chOff x="464819" y="1832114"/>
            <a:chExt cx="8329860" cy="3152130"/>
          </a:xfrm>
        </p:grpSpPr>
        <p:sp>
          <p:nvSpPr>
            <p:cNvPr id="296" name="Google Shape;296;p11"/>
            <p:cNvSpPr/>
            <p:nvPr/>
          </p:nvSpPr>
          <p:spPr>
            <a:xfrm>
              <a:off x="464819" y="1832114"/>
              <a:ext cx="4975800" cy="31053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6355079" y="1957844"/>
              <a:ext cx="2439600" cy="30264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Átjátszók</a:t>
            </a:r>
            <a:endParaRPr/>
          </a:p>
        </p:txBody>
      </p:sp>
      <p:pic>
        <p:nvPicPr>
          <p:cNvPr id="303" name="Google Shape;30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8095" y="1879181"/>
            <a:ext cx="547687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9"/>
          <p:cNvSpPr txBox="1"/>
          <p:nvPr/>
        </p:nvSpPr>
        <p:spPr>
          <a:xfrm>
            <a:off x="367325" y="1946427"/>
            <a:ext cx="3509429" cy="11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no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Repeater shift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Zajzár, CTCSS</a:t>
            </a:r>
            <a:endParaRPr/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Riportnál S nincs</a:t>
            </a:r>
            <a:endParaRPr sz="20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Műholdak</a:t>
            </a:r>
            <a:endParaRPr/>
          </a:p>
        </p:txBody>
      </p:sp>
      <p:pic>
        <p:nvPicPr>
          <p:cNvPr id="310" name="Google Shape;310;p50" descr="A képen szöveg, képernyőkép, diagram, sor látható&#10;&#10;Előfordulhat, hogy a mesterséges intelligencia által létrehozott tartalom helytel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722" y="1939491"/>
            <a:ext cx="2763037" cy="276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50" descr="A képen ég, kültéri, felhő, kötél látható&#10;&#10;Előfordulhat, hogy a mesterséges intelligencia által létrehozott tartalom helytele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000" y="1939490"/>
            <a:ext cx="2072278" cy="276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0725" y="1858802"/>
            <a:ext cx="2193309" cy="2924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1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de"/>
              <a:t>Kérdések?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Jogszbályok</a:t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471900" y="1919913"/>
            <a:ext cx="829246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Nemzeti szabályozások: </a:t>
            </a:r>
            <a:b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törvények és </a:t>
            </a:r>
            <a:r>
              <a:rPr lang="de" sz="2000" b="1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NMHH</a:t>
            </a: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 rendeletek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Nemzetközi szabályozások</a:t>
            </a:r>
            <a:endParaRPr/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International Telecommunication Union (</a:t>
            </a:r>
            <a:r>
              <a:rPr lang="de" sz="1400" b="1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ITU</a:t>
            </a: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/>
          </a:p>
          <a:p>
            <a:pPr marL="12001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Noto Sans Symbols"/>
              <a:buChar char="▪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rádióamatőr sávok és szolgálat jogállása</a:t>
            </a:r>
            <a:endParaRPr/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International Amateur Radio Union (</a:t>
            </a:r>
            <a:r>
              <a:rPr lang="de" sz="1400" b="1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IARU</a:t>
            </a: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) </a:t>
            </a:r>
            <a:endParaRPr/>
          </a:p>
          <a:p>
            <a:pPr marL="12001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Noto Sans Symbols"/>
              <a:buChar char="▪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ajánlás a sávfelosztásra</a:t>
            </a:r>
            <a:endParaRPr/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European Conference of Postal and Telecommunications Administrations (</a:t>
            </a:r>
            <a:r>
              <a:rPr lang="de" sz="1400" b="1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CEPT</a:t>
            </a: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)</a:t>
            </a:r>
            <a:endParaRPr/>
          </a:p>
          <a:p>
            <a:pPr marL="12001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Noto Sans Symbols"/>
              <a:buChar char="▪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képzési- és vizsgarendszer</a:t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511" y="1996113"/>
            <a:ext cx="3124854" cy="156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Rádióamatőr engedély</a:t>
            </a:r>
            <a:endParaRPr/>
          </a:p>
        </p:txBody>
      </p:sp>
      <p:sp>
        <p:nvSpPr>
          <p:cNvPr id="92" name="Google Shape;92;p14"/>
          <p:cNvSpPr txBox="1"/>
          <p:nvPr/>
        </p:nvSpPr>
        <p:spPr>
          <a:xfrm>
            <a:off x="471900" y="1919913"/>
            <a:ext cx="829246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NMHH adja ki vizsga birtokában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Három fokozat (vizsgától függ)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Kezdő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CEPT Novice</a:t>
            </a:r>
            <a:endParaRPr/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HAREC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Állomások típusai: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Egyéni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Közösségi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Különleges (átjátszó, beacon, rendezvényi…)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3795" y="1919913"/>
            <a:ext cx="2063068" cy="2895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Amatőr sávok</a:t>
            </a:r>
            <a:endParaRPr/>
          </a:p>
        </p:txBody>
      </p:sp>
      <p:pic>
        <p:nvPicPr>
          <p:cNvPr id="99" name="Google Shape;99;p3" descr="A képen képernyőkép, Színesség látható&#10;&#10;Előfordulhat, hogy a mesterséges intelligencia által létrehozott tartalom helytelen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408" y="1897558"/>
            <a:ext cx="4275592" cy="306306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4572000" y="1861950"/>
            <a:ext cx="4685700" cy="1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050" rIns="0" bIns="0" anchor="t" anchorCtr="0">
            <a:noAutofit/>
          </a:bodyPr>
          <a:lstStyle/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Külön sávok rádióamatőr forgalmazásra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Limitált dolog a frekvencia, osztozkodunk rajta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Forgalmazás</a:t>
            </a:r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471900" y="1897797"/>
            <a:ext cx="8565300" cy="3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Szabályok</a:t>
            </a:r>
            <a:endParaRPr sz="200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Rádióamatőrök között, közérthető nyelven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Azonosítás hívójellel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79730" marR="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Arial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Tartalma: szakmai (gyakorlatilag bármi)</a:t>
            </a:r>
            <a:endParaRPr sz="2000" b="1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4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tilos: politika, ipari, gazdasági adatok, megtévesztő jelek, kódolt üzenetek, műsor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Fajtái:</a:t>
            </a:r>
            <a:endParaRPr sz="200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Szimplex</a:t>
            </a:r>
            <a:endParaRPr sz="200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Fél-duplex (pl. átjátszókon)</a:t>
            </a:r>
            <a:endParaRPr sz="200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Duplex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Üzemmódok</a:t>
            </a:r>
            <a:endParaRPr/>
          </a:p>
        </p:txBody>
      </p:sp>
      <p:sp>
        <p:nvSpPr>
          <p:cNvPr id="112" name="Google Shape;112;p29"/>
          <p:cNvSpPr txBox="1"/>
          <p:nvPr/>
        </p:nvSpPr>
        <p:spPr>
          <a:xfrm>
            <a:off x="471900" y="1859697"/>
            <a:ext cx="4824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CW - Continuous Wave (morze)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Fónia</a:t>
            </a:r>
            <a:endParaRPr sz="200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Digitális (pl. SSTV)</a:t>
            </a:r>
            <a:endParaRPr sz="2000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3" name="Google Shape;11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573127" y="2933734"/>
            <a:ext cx="2733673" cy="58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0320" y="1859697"/>
            <a:ext cx="1471769" cy="27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1075" y="1859697"/>
            <a:ext cx="1076325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6908" y="2970155"/>
            <a:ext cx="2439002" cy="195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Fónia forgalmazás</a:t>
            </a:r>
            <a:endParaRPr/>
          </a:p>
        </p:txBody>
      </p:sp>
      <p:sp>
        <p:nvSpPr>
          <p:cNvPr id="122" name="Google Shape;122;p30"/>
          <p:cNvSpPr txBox="1"/>
          <p:nvPr/>
        </p:nvSpPr>
        <p:spPr>
          <a:xfrm>
            <a:off x="471900" y="1897797"/>
            <a:ext cx="856542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Hívás előtti befigyelés / Szabad ez a frekvencia?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Azonosítás hívójellel – betűzve</a:t>
            </a:r>
            <a:endParaRPr sz="20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Riport adása (R-S-T)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Q-kódok, rövidítések</a:t>
            </a:r>
            <a:endParaRPr sz="14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de"/>
              <a:t>Hívójelek</a:t>
            </a:r>
            <a:endParaRPr/>
          </a:p>
        </p:txBody>
      </p:sp>
      <p:sp>
        <p:nvSpPr>
          <p:cNvPr id="128" name="Google Shape;128;p31"/>
          <p:cNvSpPr txBox="1"/>
          <p:nvPr/>
        </p:nvSpPr>
        <p:spPr>
          <a:xfrm>
            <a:off x="617220" y="2043722"/>
            <a:ext cx="477393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A hívójel a rádióamatőr állomást egyértelműen azonosítja.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Részei:</a:t>
            </a:r>
            <a:endParaRPr/>
          </a:p>
          <a:p>
            <a:pPr marL="800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2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Prefix: országkód, régiókód</a:t>
            </a:r>
            <a:endParaRPr sz="1200" b="0" i="0" u="none" strike="noStrike" cap="none">
              <a:solidFill>
                <a:srgbClr val="72727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800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2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Suffix: egyedi azonosító</a:t>
            </a:r>
            <a:endParaRPr/>
          </a:p>
          <a:p>
            <a:pPr marL="800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2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Kiegészítések (pl. /P = kitelepült állomás)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Verdana"/>
              <a:buChar char="●"/>
            </a:pPr>
            <a:r>
              <a:rPr lang="de" sz="20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Példák:</a:t>
            </a:r>
            <a:endParaRPr/>
          </a:p>
          <a:p>
            <a:pPr marL="800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7272"/>
              </a:buClr>
              <a:buSzPts val="2000"/>
              <a:buFont typeface="Courier New"/>
              <a:buChar char="o"/>
            </a:pPr>
            <a:r>
              <a:rPr lang="de" sz="1200" b="0" i="0" u="none" strike="noStrike" cap="none">
                <a:solidFill>
                  <a:srgbClr val="727272"/>
                </a:solidFill>
                <a:latin typeface="Verdana"/>
                <a:ea typeface="Verdana"/>
                <a:cs typeface="Verdana"/>
                <a:sym typeface="Verdana"/>
              </a:rPr>
              <a:t>HA5KFU, HA3PL/P, HB9CV, K4N, 9A3ST</a:t>
            </a:r>
            <a:endParaRPr/>
          </a:p>
        </p:txBody>
      </p:sp>
      <p:grpSp>
        <p:nvGrpSpPr>
          <p:cNvPr id="129" name="Google Shape;129;p31"/>
          <p:cNvGrpSpPr/>
          <p:nvPr/>
        </p:nvGrpSpPr>
        <p:grpSpPr>
          <a:xfrm>
            <a:off x="5591175" y="1989888"/>
            <a:ext cx="2559900" cy="1100275"/>
            <a:chOff x="5179695" y="1929092"/>
            <a:chExt cx="2559900" cy="1100275"/>
          </a:xfrm>
        </p:grpSpPr>
        <p:grpSp>
          <p:nvGrpSpPr>
            <p:cNvPr id="130" name="Google Shape;130;p31"/>
            <p:cNvGrpSpPr/>
            <p:nvPr/>
          </p:nvGrpSpPr>
          <p:grpSpPr>
            <a:xfrm>
              <a:off x="5179695" y="1929092"/>
              <a:ext cx="2559900" cy="1100275"/>
              <a:chOff x="5775960" y="1875752"/>
              <a:chExt cx="2559900" cy="1100275"/>
            </a:xfrm>
          </p:grpSpPr>
          <p:sp>
            <p:nvSpPr>
              <p:cNvPr id="131" name="Google Shape;131;p31"/>
              <p:cNvSpPr txBox="1"/>
              <p:nvPr/>
            </p:nvSpPr>
            <p:spPr>
              <a:xfrm>
                <a:off x="5823165" y="2010392"/>
                <a:ext cx="251269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" sz="4800" b="1" i="0" u="none" strike="noStrike" cap="none">
                    <a:solidFill>
                      <a:srgbClr val="DB4437"/>
                    </a:solidFill>
                    <a:latin typeface="Roboto"/>
                    <a:ea typeface="Roboto"/>
                    <a:cs typeface="Roboto"/>
                    <a:sym typeface="Roboto"/>
                  </a:rPr>
                  <a:t>HA</a:t>
                </a:r>
                <a:r>
                  <a:rPr lang="de" sz="4800" b="1" i="0" u="none" strike="noStrike" cap="none">
                    <a:solidFill>
                      <a:srgbClr val="23B2E7"/>
                    </a:solidFill>
                    <a:latin typeface="Roboto"/>
                    <a:ea typeface="Roboto"/>
                    <a:cs typeface="Roboto"/>
                    <a:sym typeface="Roboto"/>
                  </a:rPr>
                  <a:t>5</a:t>
                </a:r>
                <a:r>
                  <a:rPr lang="de" sz="4800" b="1" i="1" u="none" strike="noStrike" cap="none">
                    <a:solidFill>
                      <a:srgbClr val="B7B7B7"/>
                    </a:solidFill>
                    <a:latin typeface="Roboto"/>
                    <a:ea typeface="Roboto"/>
                    <a:cs typeface="Roboto"/>
                    <a:sym typeface="Roboto"/>
                  </a:rPr>
                  <a:t>K</a:t>
                </a:r>
                <a:r>
                  <a:rPr lang="de" sz="4800" b="1" i="1" u="none" strike="noStrike" cap="none">
                    <a:solidFill>
                      <a:srgbClr val="737373"/>
                    </a:solidFill>
                    <a:latin typeface="Roboto"/>
                    <a:ea typeface="Roboto"/>
                    <a:cs typeface="Roboto"/>
                    <a:sym typeface="Roboto"/>
                  </a:rPr>
                  <a:t>FU</a:t>
                </a:r>
                <a:endParaRPr sz="4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31"/>
              <p:cNvSpPr txBox="1"/>
              <p:nvPr/>
            </p:nvSpPr>
            <p:spPr>
              <a:xfrm>
                <a:off x="5775960" y="2668250"/>
                <a:ext cx="115443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" sz="1400" b="0" i="0" u="none" strike="noStrike" cap="none">
                    <a:solidFill>
                      <a:srgbClr val="DB4437"/>
                    </a:solidFill>
                    <a:latin typeface="Roboto"/>
                    <a:ea typeface="Roboto"/>
                    <a:cs typeface="Roboto"/>
                    <a:sym typeface="Roboto"/>
                  </a:rPr>
                  <a:t>országkód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31"/>
              <p:cNvSpPr txBox="1"/>
              <p:nvPr/>
            </p:nvSpPr>
            <p:spPr>
              <a:xfrm>
                <a:off x="6526320" y="1875752"/>
                <a:ext cx="88773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" sz="1400" b="0" i="0" u="none" strike="noStrike" cap="none">
                    <a:solidFill>
                      <a:srgbClr val="23B2E7"/>
                    </a:solidFill>
                    <a:latin typeface="Roboto"/>
                    <a:ea typeface="Roboto"/>
                    <a:cs typeface="Roboto"/>
                    <a:sym typeface="Roboto"/>
                  </a:rPr>
                  <a:t>régiókód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31"/>
              <p:cNvSpPr txBox="1"/>
              <p:nvPr/>
            </p:nvSpPr>
            <p:spPr>
              <a:xfrm>
                <a:off x="6837045" y="2668250"/>
                <a:ext cx="101304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de" sz="1400" b="0" i="0" u="none" strike="noStrike" cap="none">
                    <a:solidFill>
                      <a:srgbClr val="B7B7B7"/>
                    </a:solidFill>
                    <a:latin typeface="Roboto"/>
                    <a:ea typeface="Roboto"/>
                    <a:cs typeface="Roboto"/>
                    <a:sym typeface="Roboto"/>
                  </a:rPr>
                  <a:t>közösségi</a:t>
                </a:r>
                <a:endParaRPr/>
              </a:p>
            </p:txBody>
          </p:sp>
        </p:grpSp>
        <p:sp>
          <p:nvSpPr>
            <p:cNvPr id="135" name="Google Shape;135;p31"/>
            <p:cNvSpPr txBox="1"/>
            <p:nvPr/>
          </p:nvSpPr>
          <p:spPr>
            <a:xfrm>
              <a:off x="6941400" y="1929093"/>
              <a:ext cx="7981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" sz="1400" b="0" i="0" u="none" strike="noStrike" cap="none">
                  <a:solidFill>
                    <a:srgbClr val="737373"/>
                  </a:solidFill>
                  <a:latin typeface="Roboto"/>
                  <a:ea typeface="Roboto"/>
                  <a:cs typeface="Roboto"/>
                  <a:sym typeface="Roboto"/>
                </a:rPr>
                <a:t>suffix</a:t>
              </a:r>
              <a:endParaRPr sz="4800" b="0" i="0" u="none" strike="noStrike" cap="non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Microsoft Office PowerPoint</Application>
  <PresentationFormat>Diavetítés a képernyőre (16:9 oldalarány)</PresentationFormat>
  <Paragraphs>208</Paragraphs>
  <Slides>26</Slides>
  <Notes>26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2" baseType="lpstr">
      <vt:lpstr>Arial</vt:lpstr>
      <vt:lpstr>Verdana</vt:lpstr>
      <vt:lpstr>Noto Sans Symbols</vt:lpstr>
      <vt:lpstr>Courier New</vt:lpstr>
      <vt:lpstr>Roboto</vt:lpstr>
      <vt:lpstr>Material</vt:lpstr>
      <vt:lpstr>Forgalmazás</vt:lpstr>
      <vt:lpstr>Mi kell ahhoz, hogy forgalmazhassunk?</vt:lpstr>
      <vt:lpstr>Jogszbályok</vt:lpstr>
      <vt:lpstr>Rádióamatőr engedély</vt:lpstr>
      <vt:lpstr>Amatőr sávok</vt:lpstr>
      <vt:lpstr>Forgalmazás</vt:lpstr>
      <vt:lpstr>Üzemmódok</vt:lpstr>
      <vt:lpstr>Fónia forgalmazás</vt:lpstr>
      <vt:lpstr>Hívójelek</vt:lpstr>
      <vt:lpstr>Betűzési ábécé</vt:lpstr>
      <vt:lpstr>Riport</vt:lpstr>
      <vt:lpstr>Q kódok</vt:lpstr>
      <vt:lpstr>Rövidítések</vt:lpstr>
      <vt:lpstr>Naplózás</vt:lpstr>
      <vt:lpstr>QSL lap</vt:lpstr>
      <vt:lpstr>Rádiókezelés</vt:lpstr>
      <vt:lpstr>SWR mérő és antennahangoló</vt:lpstr>
      <vt:lpstr>Antennahangolás</vt:lpstr>
      <vt:lpstr>Hogyan tegyük tönkre az eszközöket?</vt:lpstr>
      <vt:lpstr>Hullámterjedési módok</vt:lpstr>
      <vt:lpstr>Közvetlen hullámterjedés (Line of Sight)</vt:lpstr>
      <vt:lpstr>Ionoszférikus terjedés</vt:lpstr>
      <vt:lpstr>Különleges terjedési módok</vt:lpstr>
      <vt:lpstr>Átjátszók</vt:lpstr>
      <vt:lpstr>Műholdak</vt:lpstr>
      <vt:lpstr>Kérdések?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Zsuk Patrik</cp:lastModifiedBy>
  <cp:revision>1</cp:revision>
  <dcterms:modified xsi:type="dcterms:W3CDTF">2025-02-23T16:05:34Z</dcterms:modified>
</cp:coreProperties>
</file>