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jd5l0KAT+5JIM9pJIp3blDimd8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5.xml"/><Relationship Id="rId22" Type="http://schemas.openxmlformats.org/officeDocument/2006/relationships/font" Target="fonts/Roboto-italic.fntdata"/><Relationship Id="rId10" Type="http://schemas.openxmlformats.org/officeDocument/2006/relationships/slide" Target="slides/slide4.xml"/><Relationship Id="rId21" Type="http://schemas.openxmlformats.org/officeDocument/2006/relationships/font" Target="fonts/Roboto-bold.fntdata"/><Relationship Id="rId13" Type="http://schemas.openxmlformats.org/officeDocument/2006/relationships/slide" Target="slides/slide7.xml"/><Relationship Id="rId24" Type="http://customschemas.google.com/relationships/presentationmetadata" Target="metadata"/><Relationship Id="rId12" Type="http://schemas.openxmlformats.org/officeDocument/2006/relationships/slide" Target="slides/slide6.xml"/><Relationship Id="rId23" Type="http://schemas.openxmlformats.org/officeDocument/2006/relationships/font" Target="fonts/Roboto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de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a5kfu.hu/klub/" TargetMode="External"/><Relationship Id="rId3" Type="http://schemas.openxmlformats.org/officeDocument/2006/relationships/hyperlink" Target="https://ha5kfu.hu/tagok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/>
          <p:nvPr>
            <p:ph idx="2" type="sldImg"/>
          </p:nvPr>
        </p:nvSpPr>
        <p:spPr>
          <a:xfrm>
            <a:off x="381240" y="685800"/>
            <a:ext cx="6095880" cy="34286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:notes"/>
          <p:cNvSpPr txBox="1"/>
          <p:nvPr>
            <p:ph idx="1"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Rádióamatőrök, bevezető - Párkányi lászló (HA5PLS)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Ez az előadás kis bevezetőt nyújt abba, hogy kik a rádióamatőrök, és hogy mennyire szerteágazó területet fed le az amatőrség.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93216a35f_0_36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g3393216a35f_0_36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Majdnem minden hétvégén van verseny, évente általában egyszer nagy Kafus aktivitás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Fejlesztési lehetőség: Lásd RH antenna/erősítő, részvétel és aktivitás szervezés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2023-as EU-DX verseny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93216a35f_0_44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g3393216a35f_0_44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Geostac műhold, amatőr transzponderrel.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Jelenleg MRC vándoradója és ex-BSS parabola vételre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Fejlesztési lehetőség: 3G végfok átalakítása, adóantenna, vevő stabilizálása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Bal:</a:t>
            </a:r>
            <a:r>
              <a:rPr lang="de" sz="1100"/>
              <a:t> MRC adó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Közép: 3G végfok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Jobb: </a:t>
            </a:r>
            <a:r>
              <a:rPr lang="de" sz="1100"/>
              <a:t>QO-100 vevőállomásunk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93216a35f_0_56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g3393216a35f_0_56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Ezek a tervezett és halogatott projektjeink, a teljesség igénye nélkül.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Egyszerű FM vevő prototípus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p13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/>
          <p:nvPr>
            <p:ph idx="2" type="sldImg"/>
          </p:nvPr>
        </p:nvSpPr>
        <p:spPr>
          <a:xfrm>
            <a:off x="381240" y="685800"/>
            <a:ext cx="6095520" cy="34286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3:notes"/>
          <p:cNvSpPr txBox="1"/>
          <p:nvPr>
            <p:ph idx="1"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Ezen a dián látható a tanfolyam alkalmak időzítése. A kitelepülés időpontja még nincs lefixálva, erre majd fogunk visszajelzést kérni. De most vágjunk bele!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93216a35f_0_0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3" name="Google Shape;183;g3393216a35f_0_0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A rádióamatőrség egyidős a rádiózással. A legelső rádióamatőrök a rádiózás úttörői voltak, </a:t>
            </a:r>
            <a:r>
              <a:rPr b="1" lang="de" sz="1100" strike="noStrike">
                <a:latin typeface="Arial"/>
                <a:ea typeface="Arial"/>
                <a:cs typeface="Arial"/>
                <a:sym typeface="Arial"/>
              </a:rPr>
              <a:t>kitapasztalták az elektromágneses hullámok terjedésének tulajdonságait</a:t>
            </a: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. Sokan kísérleteztek a rádiózással, miután Maxwell leírta az elektromágnesesség törvényeit</a:t>
            </a:r>
            <a:r>
              <a:rPr lang="de" sz="1100"/>
              <a:t> és</a:t>
            </a: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 Marconi feltalálta a szikratávírót.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lang="de" sz="1100"/>
              <a:t>Az amatőrsávokat az első világháború után jelölték ki, azóta van jogi kerete</a:t>
            </a: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. 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Az amatőr rádiósok szabadidős tevékenységként, </a:t>
            </a:r>
            <a:r>
              <a:rPr b="1" lang="de" sz="1100" strike="noStrike">
                <a:latin typeface="Arial"/>
                <a:ea typeface="Arial"/>
                <a:cs typeface="Arial"/>
                <a:sym typeface="Arial"/>
              </a:rPr>
              <a:t>szakmaiságból és szórakozásból</a:t>
            </a: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 űzik ezt a sportot, de a </a:t>
            </a:r>
            <a:r>
              <a:rPr b="1" lang="de" sz="1100" strike="noStrike">
                <a:latin typeface="Arial"/>
                <a:ea typeface="Arial"/>
                <a:cs typeface="Arial"/>
                <a:sym typeface="Arial"/>
              </a:rPr>
              <a:t>kutatás és innováció</a:t>
            </a: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 mindig fontos része maradt az amatőrségnek. 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Napjainkban a </a:t>
            </a:r>
            <a:r>
              <a:rPr b="1" lang="de" sz="1100" strike="noStrike">
                <a:latin typeface="Arial"/>
                <a:ea typeface="Arial"/>
                <a:cs typeface="Arial"/>
                <a:sym typeface="Arial"/>
              </a:rPr>
              <a:t>számítógép és szoftver</a:t>
            </a: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 segítsége a rádiózásban hatalmas lehetőségeket rejt, hogy a rádióamatőrök valami újat alkothassanak.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Kép (Bal): arrl.org, (Jobb) HA5KFU </a:t>
            </a:r>
            <a:r>
              <a:rPr lang="de" sz="1100"/>
              <a:t>2025-ös téli tábor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/>
          <p:nvPr>
            <p:ph idx="2" type="sldImg"/>
          </p:nvPr>
        </p:nvSpPr>
        <p:spPr>
          <a:xfrm>
            <a:off x="381240" y="685800"/>
            <a:ext cx="6095520" cy="34286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4:notes"/>
          <p:cNvSpPr txBox="1"/>
          <p:nvPr>
            <p:ph idx="1"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Ez itt egy frekvencia-kiosztás (tippre USA). A frekvencia nagyon korlátozott erőforrás, mobilszolgáltatók komoly pénzeket fizetnek érte (az 5G sávok 128MRD Ft-ért keltek el összesen). Látjátok a zöld sávokat? Ezeket az engedélyel rendelkező amatőrök </a:t>
            </a:r>
            <a:r>
              <a:rPr i="1" lang="de" sz="1100"/>
              <a:t>ingyen</a:t>
            </a:r>
            <a:r>
              <a:rPr lang="de" sz="1100"/>
              <a:t> használhatják. Minden tartományban van amatőrsáv, mindenfajta alkalmazást csinálunk rajta (pl. internet, TV, hang) - de csak kísérletezésből, saját szórakoztatásunkra.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Sok amatőr foglalkozik vészhelyzeti kommunikációval, természeti katasztrófáknál már többször segítettek. Ez az amatőrszolgálat.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Kép: </a:t>
            </a:r>
            <a:r>
              <a:rPr lang="de" sz="1100"/>
              <a:t>https://www.quotemaster.org/images/ff/ff28089abcae6d4db8a253d7ddb34f92.jpg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381240" y="685800"/>
            <a:ext cx="6095520" cy="34286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Mi vagyunk a HA5KFU :)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 sz="1100"/>
              <a:t>Viccet félretéve, a HA5KFU egy rádióamatőr klub. Ezek olyan társaságok, ahol a fókuszban a rádiózás van. De persze mást is csinálunk :)</a:t>
            </a:r>
            <a:endParaRPr sz="1100"/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lang="de" sz="1100" strike="noStrike">
                <a:latin typeface="Arial"/>
                <a:ea typeface="Arial"/>
                <a:cs typeface="Arial"/>
                <a:sym typeface="Arial"/>
              </a:rPr>
              <a:t>Bővebben: </a:t>
            </a:r>
            <a:r>
              <a:rPr b="0" lang="de" sz="110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https://ha5kfu.hu/klub/</a:t>
            </a: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lang="de" sz="110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https://ha5kfu.hu/tagok/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Bal: a klubszoba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Jobb: 202</a:t>
            </a:r>
            <a:r>
              <a:rPr lang="de" sz="1100"/>
              <a:t>4</a:t>
            </a: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-es téli tábor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540405c5e_0_0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g33540405c5e_0_0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lang="de" sz="1100"/>
              <a:t>Szakmailag erős társaság, futó projektek</a:t>
            </a:r>
            <a:endParaRPr sz="1100"/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 sz="1100"/>
              <a:t>Rendszeres közösségi alkalmak (körvacsora, kitelepülés, tábor, túra, mozi, stb.)</a:t>
            </a:r>
            <a:endParaRPr sz="1100"/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 sz="1100"/>
              <a:t>Kapunk a kolis költségvetésből, egyetemisták számára megfizethetetlen eszközök</a:t>
            </a:r>
            <a:endParaRPr sz="1100"/>
          </a:p>
          <a:p>
            <a:pPr indent="-29808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 sz="1100"/>
              <a:t>Tetőhozzáférés, kinti antennák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Bal: </a:t>
            </a:r>
            <a:r>
              <a:rPr lang="de" sz="1100"/>
              <a:t>R1-es forgatós tetőzés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Jobb: </a:t>
            </a:r>
            <a:r>
              <a:rPr lang="de" sz="1100"/>
              <a:t>FT-857 rádió elcsomagolva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93216a35f_0_7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g3393216a35f_0_7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/>
              <a:t>Noaa/Meteor műholdak automatikus vétele és dekódolása (VHF)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100"/>
              <a:t>Fejlesztési lehetőség: HRPT képek vétele (L-sáv, műholdkövetés), GOES vétele (geostac műhold)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Bal: Kunhegyes földiállomás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Közép</a:t>
            </a: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de" sz="1100"/>
              <a:t>dekódolt meteor kép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Jobb: dekódolt Noaa kép (hamis színekkel)</a:t>
            </a:r>
            <a:endParaRPr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93216a35f_0_18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9" name="Google Shape;219;g3393216a35f_0_18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Tetőn antennaforgató, VHF yagi, UHF hélix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Műholdkövetés, távoli UHF/VHF összeköttetés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Fejlesztési lehetőség: jobb VHF antenna, satnogs állomás, automata SSTV vétel, űrállomás QSO, forgatott parabola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Bal: </a:t>
            </a:r>
            <a:r>
              <a:rPr lang="de" sz="1100"/>
              <a:t>spanyol inkvizíció (hélix antenna építése)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Jobb: </a:t>
            </a:r>
            <a:r>
              <a:rPr lang="de" sz="1100"/>
              <a:t>a forgató jelen állapota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93216a35f_0_28:notes"/>
          <p:cNvSpPr/>
          <p:nvPr>
            <p:ph idx="2" type="sldImg"/>
          </p:nvPr>
        </p:nvSpPr>
        <p:spPr>
          <a:xfrm>
            <a:off x="381240" y="685800"/>
            <a:ext cx="60954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g3393216a35f_0_28:notes"/>
          <p:cNvSpPr txBox="1"/>
          <p:nvPr>
            <p:ph idx="1" type="body"/>
          </p:nvPr>
        </p:nvSpPr>
        <p:spPr>
          <a:xfrm>
            <a:off x="685800" y="4343400"/>
            <a:ext cx="54861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Kafu RH körforgása: Rossz erősítő -&gt; megjavítjuk -&gt; leég az antenna -&gt; megjavítjuk -&gt; leég az erősítő -&gt; kezdődik előről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Újabban W3DZZ, sima dipól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Fejlesztési lehetőség: irányított/körsugárzó, többsávú antenna, egytengelyes forgató, erősítő javítása (most épp itt tartunk)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Képek: HA5KFU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Bal: </a:t>
            </a:r>
            <a:r>
              <a:rPr lang="de" sz="1100"/>
              <a:t>az elátkozott erősítő pakolgatói a 2024-es EU-DX verseny előtt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de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Jobb: </a:t>
            </a:r>
            <a:r>
              <a:rPr lang="de" sz="1100"/>
              <a:t>T2FD antenna javítása 2024-ben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0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/>
          <p:nvPr>
            <p:ph idx="1" type="subTitle"/>
          </p:nvPr>
        </p:nvSpPr>
        <p:spPr>
          <a:xfrm>
            <a:off x="390600" y="1819440"/>
            <a:ext cx="8221680" cy="4326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8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8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8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9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9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9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0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0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0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1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1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1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2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2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2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3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3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3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3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3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3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3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"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6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6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7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7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7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8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9"/>
          <p:cNvSpPr txBox="1"/>
          <p:nvPr>
            <p:ph idx="1" type="subTitle"/>
          </p:nvPr>
        </p:nvSpPr>
        <p:spPr>
          <a:xfrm>
            <a:off x="390600" y="1819440"/>
            <a:ext cx="8221680" cy="4326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0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0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0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60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1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61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61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61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2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62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62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62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3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3"/>
          <p:cNvSpPr txBox="1"/>
          <p:nvPr>
            <p:ph idx="1"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3"/>
          <p:cNvSpPr txBox="1"/>
          <p:nvPr>
            <p:ph idx="2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4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64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64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64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64"/>
          <p:cNvSpPr txBox="1"/>
          <p:nvPr>
            <p:ph idx="4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5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65"/>
          <p:cNvSpPr txBox="1"/>
          <p:nvPr>
            <p:ph idx="1"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65"/>
          <p:cNvSpPr txBox="1"/>
          <p:nvPr>
            <p:ph idx="2"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65"/>
          <p:cNvSpPr txBox="1"/>
          <p:nvPr>
            <p:ph idx="3"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65"/>
          <p:cNvSpPr txBox="1"/>
          <p:nvPr>
            <p:ph idx="4"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65"/>
          <p:cNvSpPr txBox="1"/>
          <p:nvPr>
            <p:ph idx="5"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65"/>
          <p:cNvSpPr txBox="1"/>
          <p:nvPr>
            <p:ph idx="6"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4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6"/>
          <p:cNvSpPr txBox="1"/>
          <p:nvPr>
            <p:ph idx="1" type="subTitle"/>
          </p:nvPr>
        </p:nvSpPr>
        <p:spPr>
          <a:xfrm>
            <a:off x="390600" y="1819440"/>
            <a:ext cx="8221680" cy="4326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2"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3"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"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3"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9"/>
          <p:cNvSpPr txBox="1"/>
          <p:nvPr>
            <p:ph idx="1"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2"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3"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B2E7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460800" y="2065320"/>
            <a:ext cx="8221680" cy="1012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2" type="sldNum"/>
          </p:nvPr>
        </p:nvSpPr>
        <p:spPr>
          <a:xfrm>
            <a:off x="8523720" y="46954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p14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B2E7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 flipH="1" rot="10800000">
            <a:off x="-360" y="1686600"/>
            <a:ext cx="9143640" cy="3457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6"/>
          <p:cNvSpPr/>
          <p:nvPr/>
        </p:nvSpPr>
        <p:spPr>
          <a:xfrm>
            <a:off x="0" y="1685880"/>
            <a:ext cx="9143640" cy="108360"/>
          </a:xfrm>
          <a:prstGeom prst="rect">
            <a:avLst/>
          </a:prstGeom>
          <a:gradFill>
            <a:gsLst>
              <a:gs pos="0">
                <a:srgbClr val="F9F9F9"/>
              </a:gs>
              <a:gs pos="100000">
                <a:srgbClr val="DEDEDE"/>
              </a:gs>
            </a:gsLst>
            <a:lin ang="162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6"/>
          <p:cNvSpPr txBox="1"/>
          <p:nvPr>
            <p:ph type="title"/>
          </p:nvPr>
        </p:nvSpPr>
        <p:spPr>
          <a:xfrm>
            <a:off x="471960" y="738720"/>
            <a:ext cx="8221680" cy="76752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471960" y="1919160"/>
            <a:ext cx="8221680" cy="2709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523720" y="46954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3B2E7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flipH="1">
            <a:off x="8246520" y="4245840"/>
            <a:ext cx="897120" cy="89712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0"/>
          <p:cNvSpPr/>
          <p:nvPr/>
        </p:nvSpPr>
        <p:spPr>
          <a:xfrm flipH="1">
            <a:off x="8246520" y="4245840"/>
            <a:ext cx="897120" cy="897120"/>
          </a:xfrm>
          <a:prstGeom prst="round1Rect">
            <a:avLst>
              <a:gd fmla="val 16667" name="adj"/>
            </a:avLst>
          </a:prstGeom>
          <a:solidFill>
            <a:schemeClr val="lt1">
              <a:alpha val="67058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0"/>
          <p:cNvSpPr txBox="1"/>
          <p:nvPr>
            <p:ph type="title"/>
          </p:nvPr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8523720" y="4695480"/>
            <a:ext cx="548280" cy="393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2.jpg"/><Relationship Id="rId5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 txBox="1"/>
          <p:nvPr/>
        </p:nvSpPr>
        <p:spPr>
          <a:xfrm>
            <a:off x="460800" y="1461240"/>
            <a:ext cx="8221680" cy="1012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de" sz="4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Rádióamatőr tanfolyam</a:t>
            </a:r>
            <a:br>
              <a:rPr b="0" i="0" lang="de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de" sz="4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</a:t>
            </a:r>
            <a:r>
              <a:rPr b="1" lang="de" sz="4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 tavasz</a:t>
            </a:r>
            <a:endParaRPr b="0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0200" y="3057840"/>
            <a:ext cx="1983600" cy="912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393216a35f_0_36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Kafus projektek - Rádiós versenyek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3393216a35f_0_36" title="PXL_20230121_181348976.M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50" y="1965800"/>
            <a:ext cx="4061926" cy="304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393216a35f_0_36" title="PXL_20230121_201509394.M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825" y="1965794"/>
            <a:ext cx="4061926" cy="3046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93216a35f_0_44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Kafus projektek - QO-100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393216a35f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00" y="1747984"/>
            <a:ext cx="2480755" cy="330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393216a35f_0_44" title="20240701_174227_tbeni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910988" y="2476085"/>
            <a:ext cx="3294356" cy="185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393216a35f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145" y="1747975"/>
            <a:ext cx="2480755" cy="330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93216a35f_0_56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Kafus projektek - ötletbazár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393216a35f_0_56"/>
          <p:cNvSpPr txBox="1"/>
          <p:nvPr/>
        </p:nvSpPr>
        <p:spPr>
          <a:xfrm>
            <a:off x="605950" y="2036250"/>
            <a:ext cx="75390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FPGA-szoftverrádió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Rádióteleszkóp/meteor-radar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Motorola rádiókhoz új töltő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VHF átjátszó átvétele a HA5KDR-től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HAMNET (rádióamatőr internet)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/>
              <a:t>Egyszerűbb áramkörök, prototipizálás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52" name="Google Shape;252;g3393216a35f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925" y="2036251"/>
            <a:ext cx="3667825" cy="275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/>
          <p:nvPr/>
        </p:nvSpPr>
        <p:spPr>
          <a:xfrm>
            <a:off x="390600" y="1819440"/>
            <a:ext cx="8221680" cy="93312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de" sz="4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Kérdések eddig?</a:t>
            </a:r>
            <a:endParaRPr b="0" i="0" sz="4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/>
          <p:nvPr/>
        </p:nvSpPr>
        <p:spPr>
          <a:xfrm>
            <a:off x="471960" y="738720"/>
            <a:ext cx="8221680" cy="76752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Tanfolyam gyorstalpaló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605950" y="2036250"/>
            <a:ext cx="75390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sz="1800"/>
              <a:t>Bevezető, rádióamatőrök, rádiózás: </a:t>
            </a:r>
            <a:r>
              <a:rPr i="1" lang="de" sz="1800"/>
              <a:t>02.24.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sz="1800"/>
              <a:t>Hogyan működik a rádió I. - frekvencia, moduláció: </a:t>
            </a:r>
            <a:r>
              <a:rPr i="1" lang="de" sz="1800"/>
              <a:t>03.03.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sz="1800"/>
              <a:t>Hogyan működik a rádió II. - analóg áramkörök: </a:t>
            </a:r>
            <a:r>
              <a:rPr i="1" lang="de" sz="1800"/>
              <a:t>03.10.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sz="1800"/>
              <a:t>Hogyan működik a rádió III. - antennák, tápvonalak: </a:t>
            </a:r>
            <a:r>
              <a:rPr i="1" lang="de" sz="1800"/>
              <a:t>03.17.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sz="1800"/>
              <a:t>Szoftverrádió gyakorlat: </a:t>
            </a:r>
            <a:r>
              <a:rPr i="1" lang="de" sz="1800"/>
              <a:t>03.24.</a:t>
            </a:r>
            <a:endParaRPr i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de" sz="1800"/>
              <a:t>Rádiós kitelepülés, forgalmazási gyakorlat: </a:t>
            </a:r>
            <a:r>
              <a:rPr i="1" lang="de" sz="1800"/>
              <a:t>TBD</a:t>
            </a:r>
            <a:endParaRPr i="1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93216a35f_0_0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de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Kik a rádióamatőrök?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g3393216a35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960" y="2151000"/>
            <a:ext cx="3682080" cy="22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393216a35f_0_0"/>
          <p:cNvPicPr preferRelativeResize="0"/>
          <p:nvPr/>
        </p:nvPicPr>
        <p:blipFill rotWithShape="1">
          <a:blip r:embed="rId4">
            <a:alphaModFix/>
          </a:blip>
          <a:srcRect b="12568" l="0" r="0" t="12575"/>
          <a:stretch/>
        </p:blipFill>
        <p:spPr>
          <a:xfrm>
            <a:off x="4700160" y="2153160"/>
            <a:ext cx="3993482" cy="224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 txBox="1"/>
          <p:nvPr/>
        </p:nvSpPr>
        <p:spPr>
          <a:xfrm>
            <a:off x="471960" y="738720"/>
            <a:ext cx="8221680" cy="76752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Miért jó rádióamatőrnek lenni?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4"/>
          <p:cNvPicPr preferRelativeResize="0"/>
          <p:nvPr/>
        </p:nvPicPr>
        <p:blipFill rotWithShape="1">
          <a:blip r:embed="rId3">
            <a:alphaModFix/>
          </a:blip>
          <a:srcRect b="0" l="8704" r="8712" t="0"/>
          <a:stretch/>
        </p:blipFill>
        <p:spPr>
          <a:xfrm>
            <a:off x="1360800" y="1783800"/>
            <a:ext cx="6444001" cy="3227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/>
        </p:nvSpPr>
        <p:spPr>
          <a:xfrm>
            <a:off x="471960" y="738720"/>
            <a:ext cx="8221680" cy="76752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 az a </a:t>
            </a:r>
            <a:r>
              <a:rPr b="0" i="0" lang="de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HA5KFU?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1"/>
          <p:cNvPicPr preferRelativeResize="0"/>
          <p:nvPr/>
        </p:nvPicPr>
        <p:blipFill rotWithShape="1">
          <a:blip r:embed="rId3">
            <a:alphaModFix/>
          </a:blip>
          <a:srcRect b="11614" l="9273" r="9020" t="11622"/>
          <a:stretch/>
        </p:blipFill>
        <p:spPr>
          <a:xfrm>
            <a:off x="4693150" y="2017438"/>
            <a:ext cx="4000502" cy="250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1" title="IMG_20241114_212907.jpg"/>
          <p:cNvPicPr preferRelativeResize="0"/>
          <p:nvPr/>
        </p:nvPicPr>
        <p:blipFill rotWithShape="1">
          <a:blip r:embed="rId4">
            <a:alphaModFix/>
          </a:blip>
          <a:srcRect b="0" l="0" r="0" t="11229"/>
          <a:stretch/>
        </p:blipFill>
        <p:spPr>
          <a:xfrm>
            <a:off x="471975" y="2017450"/>
            <a:ext cx="3762350" cy="250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540405c5e_0_0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Miért jó a </a:t>
            </a:r>
            <a:r>
              <a:rPr b="0" i="0" lang="de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HA5KFU-</a:t>
            </a: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 tartozni</a:t>
            </a:r>
            <a:r>
              <a:rPr b="0" i="0" lang="de" sz="3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g33540405c5e_0_0" title="IMG_20241114_2231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50" y="2067275"/>
            <a:ext cx="3695252" cy="277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3540405c5e_0_0" title="173966304916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8498" y="2067273"/>
            <a:ext cx="3695252" cy="2771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93216a35f_0_7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Kafus projektek - Meteorológiai műholdak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3393216a35f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6286" y="2083099"/>
            <a:ext cx="1867466" cy="27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393216a35f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2952" y="2083100"/>
            <a:ext cx="2513335" cy="277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393216a35f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950" y="2083100"/>
            <a:ext cx="2079625" cy="27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393216a35f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575" y="2588125"/>
            <a:ext cx="1761376" cy="176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93216a35f_0_18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Kafus projektek - antennaforgató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393216a35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50" y="2035492"/>
            <a:ext cx="3841000" cy="28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393216a35f_0_18"/>
          <p:cNvPicPr preferRelativeResize="0"/>
          <p:nvPr/>
        </p:nvPicPr>
        <p:blipFill rotWithShape="1">
          <a:blip r:embed="rId4">
            <a:alphaModFix/>
          </a:blip>
          <a:srcRect b="0" l="11143" r="11143" t="0"/>
          <a:stretch/>
        </p:blipFill>
        <p:spPr>
          <a:xfrm>
            <a:off x="4713700" y="2035500"/>
            <a:ext cx="3980050" cy="288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93216a35f_0_28"/>
          <p:cNvSpPr txBox="1"/>
          <p:nvPr/>
        </p:nvSpPr>
        <p:spPr>
          <a:xfrm>
            <a:off x="471960" y="738720"/>
            <a:ext cx="82218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de" sz="3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Kafus projektek - RH antenna/erősítő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g3393216a35f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00" y="2035500"/>
            <a:ext cx="3749426" cy="281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393216a35f_0_28" title="IMG_20230502_202726.jpg"/>
          <p:cNvPicPr preferRelativeResize="0"/>
          <p:nvPr/>
        </p:nvPicPr>
        <p:blipFill rotWithShape="1">
          <a:blip r:embed="rId4">
            <a:alphaModFix/>
          </a:blip>
          <a:srcRect b="11024" l="0" r="0" t="13309"/>
          <a:stretch/>
        </p:blipFill>
        <p:spPr>
          <a:xfrm>
            <a:off x="5709188" y="2035500"/>
            <a:ext cx="2787264" cy="2812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